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71" r:id="rId4"/>
    <p:sldId id="259" r:id="rId5"/>
    <p:sldId id="357" r:id="rId6"/>
    <p:sldId id="260" r:id="rId7"/>
    <p:sldId id="274" r:id="rId8"/>
    <p:sldId id="361" r:id="rId9"/>
    <p:sldId id="285" r:id="rId10"/>
    <p:sldId id="264" r:id="rId11"/>
    <p:sldId id="353" r:id="rId12"/>
    <p:sldId id="358" r:id="rId13"/>
    <p:sldId id="355" r:id="rId14"/>
    <p:sldId id="354" r:id="rId15"/>
    <p:sldId id="359" r:id="rId16"/>
    <p:sldId id="360" r:id="rId17"/>
    <p:sldId id="283" r:id="rId18"/>
    <p:sldId id="282" r:id="rId19"/>
  </p:sldIdLst>
  <p:sldSz cx="12188825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11D"/>
    <a:srgbClr val="154376"/>
    <a:srgbClr val="EFEFEF"/>
    <a:srgbClr val="7B920A"/>
    <a:srgbClr val="ADD100"/>
    <a:srgbClr val="3CD3AD"/>
    <a:srgbClr val="DD2476"/>
    <a:srgbClr val="F09810"/>
    <a:srgbClr val="FF512F"/>
    <a:srgbClr val="4CB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95719" autoAdjust="0"/>
  </p:normalViewPr>
  <p:slideViewPr>
    <p:cSldViewPr snapToGrid="0" snapToObjects="1">
      <p:cViewPr varScale="1">
        <p:scale>
          <a:sx n="107" d="100"/>
          <a:sy n="107" d="100"/>
        </p:scale>
        <p:origin x="762" y="10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6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Montserra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E9CAD6-A77E-7340-8CD2-6503039259D2}" type="datetimeFigureOut">
              <a:rPr lang="en-US">
                <a:latin typeface="Montserrat"/>
              </a:rPr>
              <a:t>7/14/2022</a:t>
            </a:fld>
            <a:endParaRPr lang="en-US">
              <a:latin typeface="Montserra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Montserra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A47705-CDE1-494C-AF8B-3D5B1D35C210}" type="slidenum">
              <a:rPr>
                <a:latin typeface="Montserrat"/>
              </a:rPr>
              <a:t>‹#›</a:t>
            </a:fld>
            <a:endParaRPr lang="en-US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8898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ontserrat"/>
              </a:defRPr>
            </a:lvl1pPr>
          </a:lstStyle>
          <a:p>
            <a:fld id="{1CCDA3CD-81FC-FA46-9094-A85CF4B769E5}" type="datetimeFigureOut">
              <a:rPr lang="en-US"/>
              <a:pPr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ontserrat"/>
              </a:defRPr>
            </a:lvl1pPr>
          </a:lstStyle>
          <a:p>
            <a:fld id="{9074FDCC-7F0A-3E4E-9157-EFF4A3E08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27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0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3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4FDCC-7F0A-3E4E-9157-EFF4A3E081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6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2"/>
            <a:ext cx="12188826" cy="288111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4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00070" y="3421777"/>
            <a:ext cx="1488188" cy="1492501"/>
          </a:xfrm>
          <a:prstGeom prst="ellipse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3976891"/>
            <a:ext cx="12188826" cy="288111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1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52250" y="1615800"/>
            <a:ext cx="3791578" cy="3791578"/>
          </a:xfrm>
          <a:prstGeom prst="donut">
            <a:avLst/>
          </a:prstGeom>
        </p:spPr>
        <p:txBody>
          <a:bodyPr vert="horz"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583377" y="1629961"/>
            <a:ext cx="4192249" cy="3871161"/>
          </a:xfrm>
          <a:prstGeom prst="rtTriangle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0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0391482" y="193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>
              <a:latin typeface="Montserrat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7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16210" y="2020596"/>
            <a:ext cx="2860019" cy="423363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198072" y="2054511"/>
            <a:ext cx="2860019" cy="1967438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98072" y="4283353"/>
            <a:ext cx="2860019" cy="1967438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86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212599" y="2020596"/>
            <a:ext cx="2860019" cy="423363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130736" y="2054511"/>
            <a:ext cx="2860019" cy="1967438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130736" y="4283353"/>
            <a:ext cx="2860019" cy="1967438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8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661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9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172207" y="0"/>
            <a:ext cx="401661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88826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88826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3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3672147"/>
            <a:ext cx="3167968" cy="318585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2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004109" y="3672147"/>
            <a:ext cx="3167968" cy="318585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3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16749" y="3672147"/>
            <a:ext cx="3167968" cy="318585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4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020858" y="3672147"/>
            <a:ext cx="3167968" cy="318585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1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661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172207" y="0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72207" y="3425392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3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172207" y="0"/>
            <a:ext cx="401661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3425392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86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16618" y="0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16618" y="3425392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23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165035" y="0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165035" y="3425392"/>
            <a:ext cx="4016618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0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3432608"/>
            <a:ext cx="12188826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3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892429"/>
            <a:ext cx="12188826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12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965825" y="0"/>
            <a:ext cx="6223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8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319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6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768755" y="0"/>
            <a:ext cx="4525515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4FF77D-29CD-4041-8EC4-B0FB37DF2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4854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115894" y="311730"/>
            <a:ext cx="7725162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5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1754" y="311730"/>
            <a:ext cx="7725162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01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2" y="2239494"/>
            <a:ext cx="6119673" cy="3425392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10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1"/>
            <a:ext cx="2771171" cy="42468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" y="4406513"/>
            <a:ext cx="2771171" cy="2451488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3573" y="-1"/>
            <a:ext cx="2771171" cy="317522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05881" y="3308381"/>
            <a:ext cx="2771171" cy="354962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810208" y="-88842"/>
            <a:ext cx="2771171" cy="393759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810208" y="4001157"/>
            <a:ext cx="2771171" cy="28568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8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07446" y="-1"/>
            <a:ext cx="2771171" cy="42468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607446" y="4377692"/>
            <a:ext cx="2771171" cy="248031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31019" y="-1"/>
            <a:ext cx="2771171" cy="317522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13325" y="3308381"/>
            <a:ext cx="2771171" cy="354962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17654" y="-88842"/>
            <a:ext cx="2771171" cy="393759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417654" y="4001157"/>
            <a:ext cx="2771171" cy="28568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1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25627" y="0"/>
            <a:ext cx="616319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43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225796" y="1021143"/>
            <a:ext cx="3432550" cy="485986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1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225796" y="1021143"/>
            <a:ext cx="3432550" cy="485986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500167" y="1021143"/>
            <a:ext cx="3432550" cy="485986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342900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00123" y="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200123" y="342900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55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788581" y="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788581" y="342900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988703" y="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988703" y="3429000"/>
            <a:ext cx="3200122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4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88826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3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636118" y="1119207"/>
            <a:ext cx="2404299" cy="234205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36118" y="3461261"/>
            <a:ext cx="2404299" cy="234205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40417" y="1119207"/>
            <a:ext cx="2404299" cy="234205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40417" y="3461261"/>
            <a:ext cx="2404299" cy="234205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25627" y="0"/>
            <a:ext cx="616319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98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319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28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1260" y="0"/>
            <a:ext cx="418217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63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1260" y="0"/>
            <a:ext cx="418217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7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61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97686" y="1803651"/>
            <a:ext cx="2094144" cy="354440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923157" y="1803651"/>
            <a:ext cx="2039967" cy="354440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5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982940" y="1650061"/>
            <a:ext cx="2039967" cy="354440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0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24562" y="0"/>
            <a:ext cx="6364264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50062" y="1644922"/>
            <a:ext cx="2039967" cy="354440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5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44023" y="2833402"/>
            <a:ext cx="2975978" cy="519897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0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667382" y="1058210"/>
            <a:ext cx="3077226" cy="468410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00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883746" y="2246701"/>
            <a:ext cx="3290598" cy="205678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38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492739" y="2261450"/>
            <a:ext cx="3290598" cy="205678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89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05889" y="2961439"/>
            <a:ext cx="3290598" cy="205678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32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64264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303551" y="1883078"/>
            <a:ext cx="3290598" cy="205678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6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97416" y="1471116"/>
            <a:ext cx="3096888" cy="412679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9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46253" y="1471116"/>
            <a:ext cx="3096888" cy="412679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15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91222" y="2716214"/>
            <a:ext cx="3743505" cy="498873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3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24562" y="0"/>
            <a:ext cx="6364264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225157" y="931471"/>
            <a:ext cx="3713523" cy="500463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19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536428" y="1449060"/>
            <a:ext cx="3096888" cy="424054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86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400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6146" y="0"/>
            <a:ext cx="346466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1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397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213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0317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556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757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068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06487" y="0"/>
            <a:ext cx="858233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1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138914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21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137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85235" y="0"/>
            <a:ext cx="401661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0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59505" y="2191655"/>
            <a:ext cx="2192100" cy="288757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035490" y="2191655"/>
            <a:ext cx="2192100" cy="288757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96356" y="2191655"/>
            <a:ext cx="2192100" cy="2887579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23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34638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6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25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35486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09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8824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21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00775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52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88825" cy="414866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16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3762104"/>
            <a:ext cx="12188825" cy="3095896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23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53780" y="0"/>
            <a:ext cx="9135046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16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71297" y="2392606"/>
            <a:ext cx="1723518" cy="1723518"/>
          </a:xfrm>
          <a:custGeom>
            <a:avLst/>
            <a:gdLst>
              <a:gd name="connsiteX0" fmla="*/ 861759 w 1723518"/>
              <a:gd name="connsiteY0" fmla="*/ 0 h 1723518"/>
              <a:gd name="connsiteX1" fmla="*/ 1723518 w 1723518"/>
              <a:gd name="connsiteY1" fmla="*/ 861759 h 1723518"/>
              <a:gd name="connsiteX2" fmla="*/ 861759 w 1723518"/>
              <a:gd name="connsiteY2" fmla="*/ 1723518 h 1723518"/>
              <a:gd name="connsiteX3" fmla="*/ 0 w 1723518"/>
              <a:gd name="connsiteY3" fmla="*/ 861759 h 1723518"/>
              <a:gd name="connsiteX4" fmla="*/ 861759 w 1723518"/>
              <a:gd name="connsiteY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8" h="1723518">
                <a:moveTo>
                  <a:pt x="861759" y="0"/>
                </a:moveTo>
                <a:cubicBezTo>
                  <a:pt x="1337695" y="0"/>
                  <a:pt x="1723518" y="385823"/>
                  <a:pt x="1723518" y="861759"/>
                </a:cubicBezTo>
                <a:cubicBezTo>
                  <a:pt x="1723518" y="1337695"/>
                  <a:pt x="1337695" y="1723518"/>
                  <a:pt x="861759" y="1723518"/>
                </a:cubicBezTo>
                <a:cubicBezTo>
                  <a:pt x="385823" y="1723518"/>
                  <a:pt x="0" y="1337695"/>
                  <a:pt x="0" y="861759"/>
                </a:cubicBezTo>
                <a:cubicBezTo>
                  <a:pt x="0" y="385823"/>
                  <a:pt x="385823" y="0"/>
                  <a:pt x="8617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016618" y="0"/>
            <a:ext cx="817220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8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111781" y="2392606"/>
            <a:ext cx="1723518" cy="1723518"/>
          </a:xfrm>
          <a:custGeom>
            <a:avLst/>
            <a:gdLst>
              <a:gd name="connsiteX0" fmla="*/ 861759 w 1723518"/>
              <a:gd name="connsiteY0" fmla="*/ 0 h 1723518"/>
              <a:gd name="connsiteX1" fmla="*/ 1723518 w 1723518"/>
              <a:gd name="connsiteY1" fmla="*/ 861759 h 1723518"/>
              <a:gd name="connsiteX2" fmla="*/ 861759 w 1723518"/>
              <a:gd name="connsiteY2" fmla="*/ 1723518 h 1723518"/>
              <a:gd name="connsiteX3" fmla="*/ 0 w 1723518"/>
              <a:gd name="connsiteY3" fmla="*/ 861759 h 1723518"/>
              <a:gd name="connsiteX4" fmla="*/ 861759 w 1723518"/>
              <a:gd name="connsiteY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8" h="1723518">
                <a:moveTo>
                  <a:pt x="861759" y="0"/>
                </a:moveTo>
                <a:cubicBezTo>
                  <a:pt x="1337695" y="0"/>
                  <a:pt x="1723518" y="385823"/>
                  <a:pt x="1723518" y="861759"/>
                </a:cubicBezTo>
                <a:cubicBezTo>
                  <a:pt x="1723518" y="1337695"/>
                  <a:pt x="1337695" y="1723518"/>
                  <a:pt x="861759" y="1723518"/>
                </a:cubicBezTo>
                <a:cubicBezTo>
                  <a:pt x="385823" y="1723518"/>
                  <a:pt x="0" y="1337695"/>
                  <a:pt x="0" y="861759"/>
                </a:cubicBezTo>
                <a:cubicBezTo>
                  <a:pt x="0" y="385823"/>
                  <a:pt x="385823" y="0"/>
                  <a:pt x="8617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14515" y="2392606"/>
            <a:ext cx="1723518" cy="1723518"/>
          </a:xfrm>
          <a:custGeom>
            <a:avLst/>
            <a:gdLst>
              <a:gd name="connsiteX0" fmla="*/ 861759 w 1723518"/>
              <a:gd name="connsiteY0" fmla="*/ 0 h 1723518"/>
              <a:gd name="connsiteX1" fmla="*/ 1723518 w 1723518"/>
              <a:gd name="connsiteY1" fmla="*/ 861759 h 1723518"/>
              <a:gd name="connsiteX2" fmla="*/ 861759 w 1723518"/>
              <a:gd name="connsiteY2" fmla="*/ 1723518 h 1723518"/>
              <a:gd name="connsiteX3" fmla="*/ 0 w 1723518"/>
              <a:gd name="connsiteY3" fmla="*/ 861759 h 1723518"/>
              <a:gd name="connsiteX4" fmla="*/ 861759 w 1723518"/>
              <a:gd name="connsiteY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8" h="1723518">
                <a:moveTo>
                  <a:pt x="861759" y="0"/>
                </a:moveTo>
                <a:cubicBezTo>
                  <a:pt x="1337695" y="0"/>
                  <a:pt x="1723518" y="385823"/>
                  <a:pt x="1723518" y="861759"/>
                </a:cubicBezTo>
                <a:cubicBezTo>
                  <a:pt x="1723518" y="1337695"/>
                  <a:pt x="1337695" y="1723518"/>
                  <a:pt x="861759" y="1723518"/>
                </a:cubicBezTo>
                <a:cubicBezTo>
                  <a:pt x="385823" y="1723518"/>
                  <a:pt x="0" y="1337695"/>
                  <a:pt x="0" y="861759"/>
                </a:cubicBezTo>
                <a:cubicBezTo>
                  <a:pt x="0" y="385823"/>
                  <a:pt x="385823" y="0"/>
                  <a:pt x="8617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517247" y="2392606"/>
            <a:ext cx="1723518" cy="1723518"/>
          </a:xfrm>
          <a:custGeom>
            <a:avLst/>
            <a:gdLst>
              <a:gd name="connsiteX0" fmla="*/ 861759 w 1723518"/>
              <a:gd name="connsiteY0" fmla="*/ 0 h 1723518"/>
              <a:gd name="connsiteX1" fmla="*/ 1723518 w 1723518"/>
              <a:gd name="connsiteY1" fmla="*/ 861759 h 1723518"/>
              <a:gd name="connsiteX2" fmla="*/ 861759 w 1723518"/>
              <a:gd name="connsiteY2" fmla="*/ 1723518 h 1723518"/>
              <a:gd name="connsiteX3" fmla="*/ 0 w 1723518"/>
              <a:gd name="connsiteY3" fmla="*/ 861759 h 1723518"/>
              <a:gd name="connsiteX4" fmla="*/ 861759 w 1723518"/>
              <a:gd name="connsiteY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8" h="1723518">
                <a:moveTo>
                  <a:pt x="861759" y="0"/>
                </a:moveTo>
                <a:cubicBezTo>
                  <a:pt x="1337695" y="0"/>
                  <a:pt x="1723518" y="385823"/>
                  <a:pt x="1723518" y="861759"/>
                </a:cubicBezTo>
                <a:cubicBezTo>
                  <a:pt x="1723518" y="1337695"/>
                  <a:pt x="1337695" y="1723518"/>
                  <a:pt x="861759" y="1723518"/>
                </a:cubicBezTo>
                <a:cubicBezTo>
                  <a:pt x="385823" y="1723518"/>
                  <a:pt x="0" y="1337695"/>
                  <a:pt x="0" y="861759"/>
                </a:cubicBezTo>
                <a:cubicBezTo>
                  <a:pt x="0" y="385823"/>
                  <a:pt x="385823" y="0"/>
                  <a:pt x="8617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28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667382" y="1058210"/>
            <a:ext cx="3077226" cy="468410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40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984448"/>
            <a:ext cx="3244112" cy="4750927"/>
          </a:xfrm>
          <a:custGeom>
            <a:avLst/>
            <a:gdLst>
              <a:gd name="connsiteX0" fmla="*/ 3244112 w 3244112"/>
              <a:gd name="connsiteY0" fmla="*/ 3321250 h 4750927"/>
              <a:gd name="connsiteX1" fmla="*/ 3210981 w 3244112"/>
              <a:gd name="connsiteY1" fmla="*/ 3519205 h 4750927"/>
              <a:gd name="connsiteX2" fmla="*/ 3166807 w 3244112"/>
              <a:gd name="connsiteY2" fmla="*/ 3640178 h 4750927"/>
              <a:gd name="connsiteX3" fmla="*/ 3089503 w 3244112"/>
              <a:gd name="connsiteY3" fmla="*/ 3717160 h 4750927"/>
              <a:gd name="connsiteX4" fmla="*/ 947070 w 3244112"/>
              <a:gd name="connsiteY4" fmla="*/ 4673944 h 4750927"/>
              <a:gd name="connsiteX5" fmla="*/ 825591 w 3244112"/>
              <a:gd name="connsiteY5" fmla="*/ 4706937 h 4750927"/>
              <a:gd name="connsiteX6" fmla="*/ 704113 w 3244112"/>
              <a:gd name="connsiteY6" fmla="*/ 4750927 h 4750927"/>
              <a:gd name="connsiteX7" fmla="*/ 582635 w 3244112"/>
              <a:gd name="connsiteY7" fmla="*/ 4706937 h 4750927"/>
              <a:gd name="connsiteX8" fmla="*/ 461157 w 3244112"/>
              <a:gd name="connsiteY8" fmla="*/ 4673944 h 4750927"/>
              <a:gd name="connsiteX9" fmla="*/ 0 w 3244112"/>
              <a:gd name="connsiteY9" fmla="*/ 4467998 h 4750927"/>
              <a:gd name="connsiteX10" fmla="*/ 0 w 3244112"/>
              <a:gd name="connsiteY10" fmla="*/ 4157269 h 4750927"/>
              <a:gd name="connsiteX11" fmla="*/ 704113 w 3244112"/>
              <a:gd name="connsiteY11" fmla="*/ 4475989 h 4750927"/>
              <a:gd name="connsiteX12" fmla="*/ 2890721 w 3244112"/>
              <a:gd name="connsiteY12" fmla="*/ 3486212 h 4750927"/>
              <a:gd name="connsiteX13" fmla="*/ 3244112 w 3244112"/>
              <a:gd name="connsiteY13" fmla="*/ 2298481 h 4750927"/>
              <a:gd name="connsiteX14" fmla="*/ 3210981 w 3244112"/>
              <a:gd name="connsiteY14" fmla="*/ 2529429 h 4750927"/>
              <a:gd name="connsiteX15" fmla="*/ 3166807 w 3244112"/>
              <a:gd name="connsiteY15" fmla="*/ 2650401 h 4750927"/>
              <a:gd name="connsiteX16" fmla="*/ 3089503 w 3244112"/>
              <a:gd name="connsiteY16" fmla="*/ 2694391 h 4750927"/>
              <a:gd name="connsiteX17" fmla="*/ 947070 w 3244112"/>
              <a:gd name="connsiteY17" fmla="*/ 3684168 h 4750927"/>
              <a:gd name="connsiteX18" fmla="*/ 825591 w 3244112"/>
              <a:gd name="connsiteY18" fmla="*/ 3717160 h 4750927"/>
              <a:gd name="connsiteX19" fmla="*/ 704113 w 3244112"/>
              <a:gd name="connsiteY19" fmla="*/ 3717160 h 4750927"/>
              <a:gd name="connsiteX20" fmla="*/ 582635 w 3244112"/>
              <a:gd name="connsiteY20" fmla="*/ 3717160 h 4750927"/>
              <a:gd name="connsiteX21" fmla="*/ 461157 w 3244112"/>
              <a:gd name="connsiteY21" fmla="*/ 3684168 h 4750927"/>
              <a:gd name="connsiteX22" fmla="*/ 0 w 3244112"/>
              <a:gd name="connsiteY22" fmla="*/ 3471119 h 4750927"/>
              <a:gd name="connsiteX23" fmla="*/ 0 w 3244112"/>
              <a:gd name="connsiteY23" fmla="*/ 3153327 h 4750927"/>
              <a:gd name="connsiteX24" fmla="*/ 704113 w 3244112"/>
              <a:gd name="connsiteY24" fmla="*/ 3486212 h 4750927"/>
              <a:gd name="connsiteX25" fmla="*/ 2890721 w 3244112"/>
              <a:gd name="connsiteY25" fmla="*/ 2452446 h 4750927"/>
              <a:gd name="connsiteX26" fmla="*/ 704113 w 3244112"/>
              <a:gd name="connsiteY26" fmla="*/ 0 h 4750927"/>
              <a:gd name="connsiteX27" fmla="*/ 825591 w 3244112"/>
              <a:gd name="connsiteY27" fmla="*/ 32993 h 4750927"/>
              <a:gd name="connsiteX28" fmla="*/ 947070 w 3244112"/>
              <a:gd name="connsiteY28" fmla="*/ 76983 h 4750927"/>
              <a:gd name="connsiteX29" fmla="*/ 3089503 w 3244112"/>
              <a:gd name="connsiteY29" fmla="*/ 1220724 h 4750927"/>
              <a:gd name="connsiteX30" fmla="*/ 3210981 w 3244112"/>
              <a:gd name="connsiteY30" fmla="*/ 1297707 h 4750927"/>
              <a:gd name="connsiteX31" fmla="*/ 3210981 w 3244112"/>
              <a:gd name="connsiteY31" fmla="*/ 1462670 h 4750927"/>
              <a:gd name="connsiteX32" fmla="*/ 3210981 w 3244112"/>
              <a:gd name="connsiteY32" fmla="*/ 1583642 h 4750927"/>
              <a:gd name="connsiteX33" fmla="*/ 3089503 w 3244112"/>
              <a:gd name="connsiteY33" fmla="*/ 1693617 h 4750927"/>
              <a:gd name="connsiteX34" fmla="*/ 947070 w 3244112"/>
              <a:gd name="connsiteY34" fmla="*/ 2650401 h 4750927"/>
              <a:gd name="connsiteX35" fmla="*/ 825591 w 3244112"/>
              <a:gd name="connsiteY35" fmla="*/ 2694391 h 4750927"/>
              <a:gd name="connsiteX36" fmla="*/ 704113 w 3244112"/>
              <a:gd name="connsiteY36" fmla="*/ 2727384 h 4750927"/>
              <a:gd name="connsiteX37" fmla="*/ 582635 w 3244112"/>
              <a:gd name="connsiteY37" fmla="*/ 2694391 h 4750927"/>
              <a:gd name="connsiteX38" fmla="*/ 461157 w 3244112"/>
              <a:gd name="connsiteY38" fmla="*/ 2650401 h 4750927"/>
              <a:gd name="connsiteX39" fmla="*/ 0 w 3244112"/>
              <a:gd name="connsiteY39" fmla="*/ 2444454 h 4750927"/>
              <a:gd name="connsiteX40" fmla="*/ 0 w 3244112"/>
              <a:gd name="connsiteY40" fmla="*/ 2081533 h 4750927"/>
              <a:gd name="connsiteX41" fmla="*/ 704113 w 3244112"/>
              <a:gd name="connsiteY41" fmla="*/ 2375464 h 4750927"/>
              <a:gd name="connsiteX42" fmla="*/ 2890721 w 3244112"/>
              <a:gd name="connsiteY42" fmla="*/ 1462670 h 4750927"/>
              <a:gd name="connsiteX43" fmla="*/ 704113 w 3244112"/>
              <a:gd name="connsiteY43" fmla="*/ 274938 h 4750927"/>
              <a:gd name="connsiteX44" fmla="*/ 0 w 3244112"/>
              <a:gd name="connsiteY44" fmla="*/ 657401 h 4750927"/>
              <a:gd name="connsiteX45" fmla="*/ 0 w 3244112"/>
              <a:gd name="connsiteY45" fmla="*/ 323172 h 4750927"/>
              <a:gd name="connsiteX46" fmla="*/ 461157 w 3244112"/>
              <a:gd name="connsiteY46" fmla="*/ 76983 h 4750927"/>
              <a:gd name="connsiteX47" fmla="*/ 582635 w 3244112"/>
              <a:gd name="connsiteY47" fmla="*/ 32993 h 475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44112" h="4750927">
                <a:moveTo>
                  <a:pt x="3244112" y="3321250"/>
                </a:moveTo>
                <a:lnTo>
                  <a:pt x="3210981" y="3519205"/>
                </a:lnTo>
                <a:lnTo>
                  <a:pt x="3166807" y="3640178"/>
                </a:lnTo>
                <a:lnTo>
                  <a:pt x="3089503" y="3717160"/>
                </a:lnTo>
                <a:lnTo>
                  <a:pt x="947070" y="4673944"/>
                </a:lnTo>
                <a:lnTo>
                  <a:pt x="825591" y="4706937"/>
                </a:lnTo>
                <a:lnTo>
                  <a:pt x="704113" y="4750927"/>
                </a:lnTo>
                <a:lnTo>
                  <a:pt x="582635" y="4706937"/>
                </a:lnTo>
                <a:lnTo>
                  <a:pt x="461157" y="4673944"/>
                </a:lnTo>
                <a:lnTo>
                  <a:pt x="0" y="4467998"/>
                </a:lnTo>
                <a:lnTo>
                  <a:pt x="0" y="4157269"/>
                </a:lnTo>
                <a:lnTo>
                  <a:pt x="704113" y="4475989"/>
                </a:lnTo>
                <a:lnTo>
                  <a:pt x="2890721" y="3486212"/>
                </a:lnTo>
                <a:close/>
                <a:moveTo>
                  <a:pt x="3244112" y="2298481"/>
                </a:moveTo>
                <a:lnTo>
                  <a:pt x="3210981" y="2529429"/>
                </a:lnTo>
                <a:lnTo>
                  <a:pt x="3166807" y="2650401"/>
                </a:lnTo>
                <a:lnTo>
                  <a:pt x="3089503" y="2694391"/>
                </a:lnTo>
                <a:lnTo>
                  <a:pt x="947070" y="3684168"/>
                </a:lnTo>
                <a:lnTo>
                  <a:pt x="825591" y="3717160"/>
                </a:lnTo>
                <a:lnTo>
                  <a:pt x="704113" y="3717160"/>
                </a:lnTo>
                <a:lnTo>
                  <a:pt x="582635" y="3717160"/>
                </a:lnTo>
                <a:lnTo>
                  <a:pt x="461157" y="3684168"/>
                </a:lnTo>
                <a:lnTo>
                  <a:pt x="0" y="3471119"/>
                </a:lnTo>
                <a:lnTo>
                  <a:pt x="0" y="3153327"/>
                </a:lnTo>
                <a:lnTo>
                  <a:pt x="704113" y="3486212"/>
                </a:lnTo>
                <a:lnTo>
                  <a:pt x="2890721" y="2452446"/>
                </a:lnTo>
                <a:close/>
                <a:moveTo>
                  <a:pt x="704113" y="0"/>
                </a:moveTo>
                <a:lnTo>
                  <a:pt x="825591" y="32993"/>
                </a:lnTo>
                <a:lnTo>
                  <a:pt x="947070" y="76983"/>
                </a:lnTo>
                <a:lnTo>
                  <a:pt x="3089503" y="1220724"/>
                </a:lnTo>
                <a:lnTo>
                  <a:pt x="3210981" y="1297707"/>
                </a:lnTo>
                <a:lnTo>
                  <a:pt x="3210981" y="1462670"/>
                </a:lnTo>
                <a:lnTo>
                  <a:pt x="3210981" y="1583642"/>
                </a:lnTo>
                <a:lnTo>
                  <a:pt x="3089503" y="1693617"/>
                </a:lnTo>
                <a:lnTo>
                  <a:pt x="947070" y="2650401"/>
                </a:lnTo>
                <a:lnTo>
                  <a:pt x="825591" y="2694391"/>
                </a:lnTo>
                <a:lnTo>
                  <a:pt x="704113" y="2727384"/>
                </a:lnTo>
                <a:lnTo>
                  <a:pt x="582635" y="2694391"/>
                </a:lnTo>
                <a:lnTo>
                  <a:pt x="461157" y="2650401"/>
                </a:lnTo>
                <a:lnTo>
                  <a:pt x="0" y="2444454"/>
                </a:lnTo>
                <a:lnTo>
                  <a:pt x="0" y="2081533"/>
                </a:lnTo>
                <a:lnTo>
                  <a:pt x="704113" y="2375464"/>
                </a:lnTo>
                <a:lnTo>
                  <a:pt x="2890721" y="1462670"/>
                </a:lnTo>
                <a:lnTo>
                  <a:pt x="704113" y="274938"/>
                </a:lnTo>
                <a:lnTo>
                  <a:pt x="0" y="657401"/>
                </a:lnTo>
                <a:lnTo>
                  <a:pt x="0" y="323172"/>
                </a:lnTo>
                <a:lnTo>
                  <a:pt x="461157" y="76983"/>
                </a:lnTo>
                <a:lnTo>
                  <a:pt x="582635" y="329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57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1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94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20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130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01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32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1596" y="311730"/>
            <a:ext cx="11473615" cy="623454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9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643128" y="0"/>
            <a:ext cx="346466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87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4" r:id="rId43"/>
    <p:sldLayoutId id="2147483693" r:id="rId44"/>
    <p:sldLayoutId id="2147483692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1" r:id="rId51"/>
    <p:sldLayoutId id="2147483702" r:id="rId52"/>
    <p:sldLayoutId id="2147483700" r:id="rId53"/>
    <p:sldLayoutId id="2147483704" r:id="rId54"/>
    <p:sldLayoutId id="2147483705" r:id="rId55"/>
    <p:sldLayoutId id="2147483706" r:id="rId56"/>
    <p:sldLayoutId id="2147483703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</p:sldLayoutIdLst>
  <p:hf sldNum="0" hdr="0" ftr="0" dt="0"/>
  <p:txStyles>
    <p:titleStyle>
      <a:lvl1pPr algn="ctr" defTabSz="4572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6" indent="-342906" algn="l" defTabSz="45720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2962" indent="-285755" algn="l" defTabSz="45720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0" indent="-228604" algn="l" defTabSz="457207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4" indent="-228604" algn="l" defTabSz="45720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1192" y="6239953"/>
            <a:ext cx="1983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100" dirty="0">
                <a:solidFill>
                  <a:schemeClr val="bg1">
                    <a:lumMod val="65000"/>
                  </a:schemeClr>
                </a:solidFill>
                <a:latin typeface="Source Sans Pro"/>
                <a:cs typeface="Source Sans Pro"/>
              </a:rPr>
              <a:t>WWW.TESLACREATIVEITY.COM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Source Sans Pro"/>
              <a:cs typeface="Source Sans Pr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E4060-840F-2945-8347-BF6F07E0A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1" r="5730" b="17297"/>
          <a:stretch/>
        </p:blipFill>
        <p:spPr>
          <a:xfrm>
            <a:off x="698438" y="0"/>
            <a:ext cx="11490387" cy="6888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55BA1-E27C-9843-84EB-705B98532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6" r="8077"/>
          <a:stretch/>
        </p:blipFill>
        <p:spPr>
          <a:xfrm>
            <a:off x="0" y="0"/>
            <a:ext cx="5762446" cy="68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09614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738" y="1028829"/>
            <a:ext cx="4144780" cy="12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HOW TRANSIT BUILDS STRONG COMMUNITIES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50228" y="2443352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D196CD-1A46-0B40-ADA8-D52FD34007ED}"/>
              </a:ext>
            </a:extLst>
          </p:cNvPr>
          <p:cNvSpPr txBox="1"/>
          <p:nvPr/>
        </p:nvSpPr>
        <p:spPr>
          <a:xfrm>
            <a:off x="730023" y="2963041"/>
            <a:ext cx="38949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Funding transit is an </a:t>
            </a:r>
            <a:r>
              <a:rPr lang="en-US" sz="1600" i="1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Investment</a:t>
            </a:r>
            <a:br>
              <a:rPr lang="en-US" sz="1600" i="1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in our 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economy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Marketing a Region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Toledo Regional Chamber of Commerce support</a:t>
            </a: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Economic Development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Workforce Development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Access to Jobs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Attracts Business 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Many new businesses are outside of TARTA service area</a:t>
            </a: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0C8F1-4FFC-374F-96EE-C43B60C1F3F9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city skyline with a body of water in front of it&#10;&#10;Description automatically generated with low confidence">
            <a:extLst>
              <a:ext uri="{FF2B5EF4-FFF2-40B4-BE49-F238E27FC236}">
                <a16:creationId xmlns:a16="http://schemas.microsoft.com/office/drawing/2014/main" id="{4D3A9BAD-C73F-2099-CB4E-515623EBE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147" y="0"/>
            <a:ext cx="8444871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88943-665E-C0FE-4128-FDFA8A3EC0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6146" y="0"/>
            <a:ext cx="2011649" cy="6858000"/>
          </a:xfrm>
        </p:spPr>
      </p:sp>
    </p:spTree>
    <p:extLst>
      <p:ext uri="{BB962C8B-B14F-4D97-AF65-F5344CB8AC3E}">
        <p14:creationId xmlns:p14="http://schemas.microsoft.com/office/powerpoint/2010/main" val="397030750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09614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738" y="1028829"/>
            <a:ext cx="4144780" cy="12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HOW TRANSIT BUILDS STRONG COMMUNITIES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50228" y="2443352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33CA02F-5D3A-1547-930B-57ACBF11D6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137" r="11137"/>
          <a:stretch>
            <a:fillRect/>
          </a:stretch>
        </p:blipFill>
        <p:spPr>
          <a:xfrm>
            <a:off x="5081588" y="0"/>
            <a:ext cx="7107237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D196CD-1A46-0B40-ADA8-D52FD34007ED}"/>
              </a:ext>
            </a:extLst>
          </p:cNvPr>
          <p:cNvSpPr txBox="1"/>
          <p:nvPr/>
        </p:nvSpPr>
        <p:spPr>
          <a:xfrm>
            <a:off x="730023" y="2963041"/>
            <a:ext cx="38949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Funding transit is an </a:t>
            </a:r>
            <a:r>
              <a:rPr lang="en-US" sz="1600" i="1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Investment</a:t>
            </a:r>
            <a:br>
              <a:rPr lang="en-US" sz="1600" i="1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in our quality of life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Access to healthcare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</a:rPr>
              <a:t>Promotes aging-in-place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</a:rPr>
              <a:t>Maintain independence for seniors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Calibri" panose="020F0502020204030204" pitchFamily="34" charset="0"/>
              </a:rPr>
              <a:t>Expand TARPS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D4715-BE4C-334F-898A-5702025CD0AC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4645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A72A1C-15F5-264A-B0B3-8098A019139F}"/>
              </a:ext>
            </a:extLst>
          </p:cNvPr>
          <p:cNvSpPr/>
          <p:nvPr/>
        </p:nvSpPr>
        <p:spPr>
          <a:xfrm>
            <a:off x="1650670" y="622899"/>
            <a:ext cx="8003969" cy="923905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66FAA738-F2F3-3E42-911F-0A0AB5B24BD0}"/>
              </a:ext>
            </a:extLst>
          </p:cNvPr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999F24-1BCB-0345-8434-58159A2287CE}"/>
              </a:ext>
            </a:extLst>
          </p:cNvPr>
          <p:cNvSpPr txBox="1"/>
          <p:nvPr/>
        </p:nvSpPr>
        <p:spPr>
          <a:xfrm>
            <a:off x="1911926" y="839123"/>
            <a:ext cx="7695211" cy="63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/>
                <a:cs typeface="Montserrat"/>
              </a:rPr>
              <a:t>TARTA OF THE FUTURE</a:t>
            </a:r>
            <a:endParaRPr lang="en-US" sz="4400" b="1" dirty="0">
              <a:solidFill>
                <a:srgbClr val="FC9E18"/>
              </a:solidFill>
              <a:latin typeface="Montserrat"/>
              <a:cs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C7E7A-DCA1-4C41-8BDB-FB334FAE9A29}"/>
              </a:ext>
            </a:extLst>
          </p:cNvPr>
          <p:cNvSpPr/>
          <p:nvPr/>
        </p:nvSpPr>
        <p:spPr>
          <a:xfrm>
            <a:off x="9755249" y="622997"/>
            <a:ext cx="121283" cy="923708"/>
          </a:xfrm>
          <a:prstGeom prst="rect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highlight>
                <a:srgbClr val="FFFF00"/>
              </a:highlight>
              <a:latin typeface="Montserrat"/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52F11351-8A31-AD4C-AF95-D4A087E51ABA}"/>
              </a:ext>
            </a:extLst>
          </p:cNvPr>
          <p:cNvSpPr/>
          <p:nvPr/>
        </p:nvSpPr>
        <p:spPr>
          <a:xfrm rot="8100000">
            <a:off x="9693759" y="800966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26DB6-6E7D-4440-9E56-70D8D5AF171F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Shape 9155">
            <a:extLst>
              <a:ext uri="{FF2B5EF4-FFF2-40B4-BE49-F238E27FC236}">
                <a16:creationId xmlns:a16="http://schemas.microsoft.com/office/drawing/2014/main" id="{6300D2E7-EA84-D44B-9147-00812818B811}"/>
              </a:ext>
            </a:extLst>
          </p:cNvPr>
          <p:cNvSpPr/>
          <p:nvPr/>
        </p:nvSpPr>
        <p:spPr>
          <a:xfrm>
            <a:off x="2456313" y="2821213"/>
            <a:ext cx="1711618" cy="166214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System Redesign</a:t>
            </a:r>
            <a:endParaRPr sz="22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Shape 9165">
            <a:extLst>
              <a:ext uri="{FF2B5EF4-FFF2-40B4-BE49-F238E27FC236}">
                <a16:creationId xmlns:a16="http://schemas.microsoft.com/office/drawing/2014/main" id="{CB99F6DD-FAE8-0D49-A2DE-314FF74A2509}"/>
              </a:ext>
            </a:extLst>
          </p:cNvPr>
          <p:cNvSpPr/>
          <p:nvPr/>
        </p:nvSpPr>
        <p:spPr>
          <a:xfrm>
            <a:off x="9860294" y="2101932"/>
            <a:ext cx="1735194" cy="17331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Bus Rapid Transit (BRT)</a:t>
            </a:r>
          </a:p>
        </p:txBody>
      </p:sp>
      <p:sp>
        <p:nvSpPr>
          <p:cNvPr id="12" name="Shape 9168">
            <a:extLst>
              <a:ext uri="{FF2B5EF4-FFF2-40B4-BE49-F238E27FC236}">
                <a16:creationId xmlns:a16="http://schemas.microsoft.com/office/drawing/2014/main" id="{C46A4A9F-E6A8-FB48-9EC2-29D9674CC01B}"/>
              </a:ext>
            </a:extLst>
          </p:cNvPr>
          <p:cNvSpPr/>
          <p:nvPr/>
        </p:nvSpPr>
        <p:spPr>
          <a:xfrm>
            <a:off x="619499" y="2090057"/>
            <a:ext cx="1794054" cy="17450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Service Expansion</a:t>
            </a:r>
            <a:endParaRPr sz="21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3" name="Shape 9180">
            <a:extLst>
              <a:ext uri="{FF2B5EF4-FFF2-40B4-BE49-F238E27FC236}">
                <a16:creationId xmlns:a16="http://schemas.microsoft.com/office/drawing/2014/main" id="{30393D5C-426E-C14E-B3FC-50F04D2661DA}"/>
              </a:ext>
            </a:extLst>
          </p:cNvPr>
          <p:cNvSpPr/>
          <p:nvPr/>
        </p:nvSpPr>
        <p:spPr>
          <a:xfrm>
            <a:off x="1425843" y="4050559"/>
            <a:ext cx="181366" cy="18136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4" name="Shape 9181">
            <a:extLst>
              <a:ext uri="{FF2B5EF4-FFF2-40B4-BE49-F238E27FC236}">
                <a16:creationId xmlns:a16="http://schemas.microsoft.com/office/drawing/2014/main" id="{EEB6B72B-52DF-264A-A30A-A2DD49BA20E5}"/>
              </a:ext>
            </a:extLst>
          </p:cNvPr>
          <p:cNvSpPr/>
          <p:nvPr/>
        </p:nvSpPr>
        <p:spPr>
          <a:xfrm>
            <a:off x="5077803" y="4113739"/>
            <a:ext cx="181367" cy="181367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5" name="Shape 9182">
            <a:extLst>
              <a:ext uri="{FF2B5EF4-FFF2-40B4-BE49-F238E27FC236}">
                <a16:creationId xmlns:a16="http://schemas.microsoft.com/office/drawing/2014/main" id="{A07B8577-C45E-BD4C-942B-4EC2556049DD}"/>
              </a:ext>
            </a:extLst>
          </p:cNvPr>
          <p:cNvSpPr/>
          <p:nvPr/>
        </p:nvSpPr>
        <p:spPr>
          <a:xfrm>
            <a:off x="10637208" y="3992727"/>
            <a:ext cx="181367" cy="1813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6" name="Shape 9183">
            <a:extLst>
              <a:ext uri="{FF2B5EF4-FFF2-40B4-BE49-F238E27FC236}">
                <a16:creationId xmlns:a16="http://schemas.microsoft.com/office/drawing/2014/main" id="{733E5E6A-36E5-6D47-AA02-B9246648DFD3}"/>
              </a:ext>
            </a:extLst>
          </p:cNvPr>
          <p:cNvSpPr/>
          <p:nvPr/>
        </p:nvSpPr>
        <p:spPr>
          <a:xfrm>
            <a:off x="8771592" y="3700169"/>
            <a:ext cx="181367" cy="181367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9184">
            <a:extLst>
              <a:ext uri="{FF2B5EF4-FFF2-40B4-BE49-F238E27FC236}">
                <a16:creationId xmlns:a16="http://schemas.microsoft.com/office/drawing/2014/main" id="{DFBC8C49-04F6-2F4A-AF10-7E518FA3F0C5}"/>
              </a:ext>
            </a:extLst>
          </p:cNvPr>
          <p:cNvSpPr/>
          <p:nvPr/>
        </p:nvSpPr>
        <p:spPr>
          <a:xfrm>
            <a:off x="3221439" y="4674749"/>
            <a:ext cx="181367" cy="18136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9185">
            <a:extLst>
              <a:ext uri="{FF2B5EF4-FFF2-40B4-BE49-F238E27FC236}">
                <a16:creationId xmlns:a16="http://schemas.microsoft.com/office/drawing/2014/main" id="{15D25351-ACD8-614F-8977-2FD9E628827D}"/>
              </a:ext>
            </a:extLst>
          </p:cNvPr>
          <p:cNvSpPr/>
          <p:nvPr/>
        </p:nvSpPr>
        <p:spPr>
          <a:xfrm>
            <a:off x="7012351" y="4499339"/>
            <a:ext cx="181367" cy="181367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9162">
            <a:extLst>
              <a:ext uri="{FF2B5EF4-FFF2-40B4-BE49-F238E27FC236}">
                <a16:creationId xmlns:a16="http://schemas.microsoft.com/office/drawing/2014/main" id="{AA956E1B-4A40-984D-AB47-E5AA7DAF193C}"/>
              </a:ext>
            </a:extLst>
          </p:cNvPr>
          <p:cNvSpPr/>
          <p:nvPr/>
        </p:nvSpPr>
        <p:spPr>
          <a:xfrm>
            <a:off x="6230633" y="2616776"/>
            <a:ext cx="1744802" cy="1733135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Getting There</a:t>
            </a:r>
            <a:endParaRPr sz="22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74D02-5D27-5849-8204-0E17DAA39713}"/>
              </a:ext>
            </a:extLst>
          </p:cNvPr>
          <p:cNvSpPr txBox="1"/>
          <p:nvPr/>
        </p:nvSpPr>
        <p:spPr>
          <a:xfrm>
            <a:off x="754033" y="4312844"/>
            <a:ext cx="1529091" cy="1685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Frequency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Sunday Service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Early Morning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Late Night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Major Events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Major Employers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C24D09-D251-954B-ACA6-CBCB496D8939}"/>
              </a:ext>
            </a:extLst>
          </p:cNvPr>
          <p:cNvSpPr txBox="1"/>
          <p:nvPr/>
        </p:nvSpPr>
        <p:spPr>
          <a:xfrm>
            <a:off x="4436128" y="4444282"/>
            <a:ext cx="1598909" cy="1229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Micro-transit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Community Needs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Diversified Fleet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Fuel Efficiency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Business Driven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A5DE63-9306-DD43-9B26-4F825E22FDC1}"/>
              </a:ext>
            </a:extLst>
          </p:cNvPr>
          <p:cNvSpPr txBox="1"/>
          <p:nvPr/>
        </p:nvSpPr>
        <p:spPr>
          <a:xfrm>
            <a:off x="7995629" y="4047039"/>
            <a:ext cx="1765889" cy="1229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Attract and grow talent and businesses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Expand Access to Jobs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Economic Development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13B6E9-77D4-C046-8DF4-1B986D6B2608}"/>
              </a:ext>
            </a:extLst>
          </p:cNvPr>
          <p:cNvSpPr txBox="1"/>
          <p:nvPr/>
        </p:nvSpPr>
        <p:spPr>
          <a:xfrm>
            <a:off x="10017282" y="4348469"/>
            <a:ext cx="1418184" cy="1916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High Frequency Corridors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Pre-board Fare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Transit Oriented Development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Attracts New Businesses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F2C4C-1A83-9546-A2FD-3BF37B146CBC}"/>
              </a:ext>
            </a:extLst>
          </p:cNvPr>
          <p:cNvSpPr txBox="1"/>
          <p:nvPr/>
        </p:nvSpPr>
        <p:spPr>
          <a:xfrm>
            <a:off x="6366843" y="4898990"/>
            <a:ext cx="1542285" cy="1454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Multi-Modal Mobility Hubs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Rail, Bike, Ped Connections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Wayfinding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to Jobs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8536DB-117F-3146-8A2A-65970E941106}"/>
              </a:ext>
            </a:extLst>
          </p:cNvPr>
          <p:cNvSpPr txBox="1"/>
          <p:nvPr/>
        </p:nvSpPr>
        <p:spPr>
          <a:xfrm>
            <a:off x="2498245" y="5018867"/>
            <a:ext cx="1646243" cy="1460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Faster Trips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Destination Focused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Cross-town Service Model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Technology</a:t>
            </a:r>
          </a:p>
          <a:p>
            <a:pPr marL="171450" indent="-17145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Rebranding</a:t>
            </a:r>
          </a:p>
        </p:txBody>
      </p:sp>
      <p:sp>
        <p:nvSpPr>
          <p:cNvPr id="29" name="Shape 9159">
            <a:extLst>
              <a:ext uri="{FF2B5EF4-FFF2-40B4-BE49-F238E27FC236}">
                <a16:creationId xmlns:a16="http://schemas.microsoft.com/office/drawing/2014/main" id="{84DF5839-B264-DF49-BB73-04DEE5D4F4C8}"/>
              </a:ext>
            </a:extLst>
          </p:cNvPr>
          <p:cNvSpPr/>
          <p:nvPr/>
        </p:nvSpPr>
        <p:spPr>
          <a:xfrm>
            <a:off x="4271459" y="2232757"/>
            <a:ext cx="1794054" cy="1704041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Diversify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Services</a:t>
            </a:r>
            <a:endParaRPr sz="22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0" name="Shape 9155">
            <a:extLst>
              <a:ext uri="{FF2B5EF4-FFF2-40B4-BE49-F238E27FC236}">
                <a16:creationId xmlns:a16="http://schemas.microsoft.com/office/drawing/2014/main" id="{730A9836-6E10-A446-852F-70BFBC152C43}"/>
              </a:ext>
            </a:extLst>
          </p:cNvPr>
          <p:cNvSpPr/>
          <p:nvPr/>
        </p:nvSpPr>
        <p:spPr>
          <a:xfrm>
            <a:off x="7994678" y="1836501"/>
            <a:ext cx="1735194" cy="1704040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Economic Benefits</a:t>
            </a:r>
            <a:endParaRPr sz="22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09614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738" y="1028829"/>
            <a:ext cx="4144780" cy="8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TRANSFORMING</a:t>
            </a:r>
          </a:p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TARTA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D196CD-1A46-0B40-ADA8-D52FD34007ED}"/>
              </a:ext>
            </a:extLst>
          </p:cNvPr>
          <p:cNvSpPr txBox="1"/>
          <p:nvPr/>
        </p:nvSpPr>
        <p:spPr>
          <a:xfrm>
            <a:off x="527699" y="2417186"/>
            <a:ext cx="431581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New Leadership Team – 175 years of transit experience</a:t>
            </a:r>
            <a:b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Adopted Authority’s First Strategic Plan</a:t>
            </a:r>
            <a:b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Kicked-Off System Redesign and New Vehicles</a:t>
            </a:r>
            <a:b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Refreshed Brand and Marketing</a:t>
            </a:r>
            <a:b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  <a:latin typeface="Source Sans Pro" panose="020B0503030403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Successfully Restored Hours of Service During the Pandemic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6321AE-F20C-4C46-92E6-766AFDB872DE}"/>
              </a:ext>
            </a:extLst>
          </p:cNvPr>
          <p:cNvCxnSpPr/>
          <p:nvPr/>
        </p:nvCxnSpPr>
        <p:spPr>
          <a:xfrm>
            <a:off x="850228" y="2039595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23BC25-0D0E-0743-9CAE-35B1280D297B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612296D-2441-BF3C-6A7E-80A098EB29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E6F6A3-7C53-CDFE-D395-A7F70D611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59"/>
          <a:stretch/>
        </p:blipFill>
        <p:spPr>
          <a:xfrm>
            <a:off x="5096146" y="0"/>
            <a:ext cx="7092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874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1D1016-D7B4-E547-B42B-7CA234EF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62" b="4979"/>
          <a:stretch/>
        </p:blipFill>
        <p:spPr>
          <a:xfrm>
            <a:off x="-1" y="-1"/>
            <a:ext cx="7108349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2678" y="0"/>
            <a:ext cx="509614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6804" y="1028831"/>
            <a:ext cx="4349392" cy="12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TEAMWORK MAKES THE DREAM WORK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734676" y="2437379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D196CD-1A46-0B40-ADA8-D52FD34007ED}"/>
              </a:ext>
            </a:extLst>
          </p:cNvPr>
          <p:cNvSpPr txBox="1"/>
          <p:nvPr/>
        </p:nvSpPr>
        <p:spPr>
          <a:xfrm>
            <a:off x="7734676" y="2963041"/>
            <a:ext cx="39830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110% Partnership with Labor</a:t>
            </a:r>
            <a:b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Business Endorsement and Statehouse Advocacy Partner</a:t>
            </a:r>
            <a:b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Disability and Senior Groups Funded Ads and Mailers</a:t>
            </a:r>
            <a:b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TARTA Board Members = Campaign Champions</a:t>
            </a:r>
            <a:b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  <a:t>Repaired Key Community Relationships</a:t>
            </a:r>
            <a:b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marL="46863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874C7-CCB2-EC4A-B49B-A2F0B9023937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02378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25739" y="1083035"/>
            <a:ext cx="5278739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The Power of the Media?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501B-57B4-0042-9FE3-3599C53BCEF3}"/>
              </a:ext>
            </a:extLst>
          </p:cNvPr>
          <p:cNvSpPr txBox="1"/>
          <p:nvPr/>
        </p:nvSpPr>
        <p:spPr>
          <a:xfrm>
            <a:off x="6743455" y="5697932"/>
            <a:ext cx="209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  <a:latin typeface="Poppi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80E8F-B50C-AC43-BE6E-63D974DF108D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2096D-1527-5595-B316-B8EA11E46A56}"/>
              </a:ext>
            </a:extLst>
          </p:cNvPr>
          <p:cNvSpPr txBox="1"/>
          <p:nvPr/>
        </p:nvSpPr>
        <p:spPr>
          <a:xfrm>
            <a:off x="897010" y="961771"/>
            <a:ext cx="5481570" cy="589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Editorial: ‘No’ on TARTA sales tax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11/1/2021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BLADE EDITORIAL BOARD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answer to TARTA’s woes has little to do with the funding mechanism and everything to do with a lack of creative ideas for the future of public transit in Toledo and the suburban communities surrounding the city.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funding system can fix a flailing and failing transportation agency.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Toledo Area Regional Transit Authority, voted to include Lucas County as a member earlier this year, now asks voters to approve a 0.5 percent sales tax for Lucas County and Rossford to replace two property levies that total 2.5 mills and generate about $13 million a year in revenue.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46862D38-235D-9F4F-3032-DD7CCF305B3E}"/>
              </a:ext>
            </a:extLst>
          </p:cNvPr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A01D50-9CA4-78D4-F03E-844580D67B53}"/>
              </a:ext>
            </a:extLst>
          </p:cNvPr>
          <p:cNvCxnSpPr/>
          <p:nvPr/>
        </p:nvCxnSpPr>
        <p:spPr>
          <a:xfrm>
            <a:off x="7199655" y="2472026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4491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57371" y="1086270"/>
            <a:ext cx="6555432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The Power </a:t>
            </a:r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of an 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Effective Campaign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501B-57B4-0042-9FE3-3599C53BCEF3}"/>
              </a:ext>
            </a:extLst>
          </p:cNvPr>
          <p:cNvSpPr txBox="1"/>
          <p:nvPr/>
        </p:nvSpPr>
        <p:spPr>
          <a:xfrm>
            <a:off x="6743455" y="5697932"/>
            <a:ext cx="209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  <a:latin typeface="Poppi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80E8F-B50C-AC43-BE6E-63D974DF108D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2096D-1527-5595-B316-B8EA11E46A56}"/>
              </a:ext>
            </a:extLst>
          </p:cNvPr>
          <p:cNvSpPr txBox="1"/>
          <p:nvPr/>
        </p:nvSpPr>
        <p:spPr>
          <a:xfrm>
            <a:off x="612843" y="1047356"/>
            <a:ext cx="4581728" cy="579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Voters pass TARTA measure with new funding structure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11/2/2021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DAVID PATCH / THE BLADE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a half-century of public transportation subsidized by property taxes, metro Toledo’s bus system apparently will switch to a sales tax in the spring.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 100 percent of Lucas County precincts reporting, preliminary results showed the Toledo Area Regional Transit Authority proposal to collect a half-percent sales tax throughout the county carrying 54.9 percent of ballots cast, while in Rossford, preliminary final results showed almost exactly 60 percent of voters — 749 to 500 — supporting it.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46862D38-235D-9F4F-3032-DD7CCF305B3E}"/>
              </a:ext>
            </a:extLst>
          </p:cNvPr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A01D50-9CA4-78D4-F03E-844580D67B53}"/>
              </a:ext>
            </a:extLst>
          </p:cNvPr>
          <p:cNvCxnSpPr/>
          <p:nvPr/>
        </p:nvCxnSpPr>
        <p:spPr>
          <a:xfrm>
            <a:off x="5751140" y="2627669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46060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6147" y="4026675"/>
            <a:ext cx="5715541" cy="48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CONCLUSION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9301" y="4579248"/>
            <a:ext cx="469232" cy="58654"/>
          </a:xfrm>
          <a:prstGeom prst="rect">
            <a:avLst/>
          </a:prstGeom>
          <a:solidFill>
            <a:srgbClr val="FC9E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AE9E687-ABA2-E644-B5E6-38E8F39426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868" b="25868"/>
          <a:stretch>
            <a:fillRect/>
          </a:stretch>
        </p:blipFill>
        <p:spPr>
          <a:xfrm>
            <a:off x="-1" y="3608"/>
            <a:ext cx="12188826" cy="342539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A0B23-3522-664C-B052-7F07528F79D3}"/>
              </a:ext>
            </a:extLst>
          </p:cNvPr>
          <p:cNvSpPr txBox="1"/>
          <p:nvPr/>
        </p:nvSpPr>
        <p:spPr>
          <a:xfrm>
            <a:off x="0" y="4833427"/>
            <a:ext cx="121888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Support TARTA Sales </a:t>
            </a:r>
            <a:r>
              <a:rPr lang="en-US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T</a:t>
            </a:r>
            <a:r>
              <a:rPr lang="en-US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ax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Create Jobs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Promote Independence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Support Seniors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venir Next LT Pro" panose="020B0504020202020204" pitchFamily="34" charset="0"/>
                <a:ea typeface="Times New Roman" panose="02020603050405020304" pitchFamily="18" charset="0"/>
              </a:rPr>
              <a:t>Repeal Existing Property Tax</a:t>
            </a:r>
            <a:endParaRPr lang="en-US" dirty="0"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4756F3-92C7-1D47-A6E8-F2D15D44C8DA}"/>
              </a:ext>
            </a:extLst>
          </p:cNvPr>
          <p:cNvSpPr/>
          <p:nvPr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B951C-2E1F-5747-8A96-FD934B7A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195" y="1658782"/>
            <a:ext cx="3540435" cy="35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67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AC91-B8A2-E745-97EB-23F77F42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74" b="11549"/>
          <a:stretch/>
        </p:blipFill>
        <p:spPr>
          <a:xfrm>
            <a:off x="4852698" y="0"/>
            <a:ext cx="7467639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485700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21" name="Half Frame 20"/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8FC7A-8452-494F-B733-25393134BF42}"/>
              </a:ext>
            </a:extLst>
          </p:cNvPr>
          <p:cNvSpPr txBox="1"/>
          <p:nvPr/>
        </p:nvSpPr>
        <p:spPr>
          <a:xfrm>
            <a:off x="688769" y="1026542"/>
            <a:ext cx="42988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40"/>
              </a:lnSpc>
            </a:pPr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  <a:cs typeface="Lato Black"/>
              </a:rPr>
              <a:t>OUR</a:t>
            </a:r>
            <a:br>
              <a:rPr lang="en-US" sz="3200" b="1" dirty="0">
                <a:solidFill>
                  <a:schemeClr val="bg1"/>
                </a:solidFill>
                <a:latin typeface="Montserrat SemiBold" pitchFamily="2" charset="77"/>
                <a:cs typeface="Lato Black"/>
              </a:rPr>
            </a:br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  <a:cs typeface="Lato Black"/>
              </a:rPr>
              <a:t>PROPOSAL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95C34DB-736E-8746-B647-DD1FA139550D}"/>
              </a:ext>
            </a:extLst>
          </p:cNvPr>
          <p:cNvSpPr txBox="1">
            <a:spLocks/>
          </p:cNvSpPr>
          <p:nvPr/>
        </p:nvSpPr>
        <p:spPr>
          <a:xfrm>
            <a:off x="242047" y="2416631"/>
            <a:ext cx="4456562" cy="4503821"/>
          </a:xfrm>
          <a:prstGeom prst="rect">
            <a:avLst/>
          </a:prstGeom>
        </p:spPr>
        <p:txBody>
          <a:bodyPr>
            <a:normAutofit/>
          </a:bodyPr>
          <a:lstStyle>
            <a:lvl1pPr marL="342906" indent="-342906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Montserra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Expand service to entire County</a:t>
            </a:r>
            <a:b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endParaRPr lang="en-US" sz="18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Eliminate 2.5 mill property taxes; </a:t>
            </a:r>
            <a:b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replace with 0.5% sales tax</a:t>
            </a:r>
            <a:b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endParaRPr lang="en-US" sz="18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Allocate monies from sales tax to fund TARTA operations and capital backlog</a:t>
            </a:r>
            <a:b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endParaRPr lang="en-US" sz="18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Allocate monies to fund community infrastructure projects annually: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       $300,000 City of Toledo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       $90,000 For Each Other</a:t>
            </a:r>
            <a:b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       TARTA Jurisdiction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DD75E0-5379-A044-8209-D39E9AD0D592}"/>
              </a:ext>
            </a:extLst>
          </p:cNvPr>
          <p:cNvCxnSpPr/>
          <p:nvPr/>
        </p:nvCxnSpPr>
        <p:spPr>
          <a:xfrm>
            <a:off x="838350" y="2027717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AEC1FDB-F5C6-9F4E-B973-85D332AB3AEA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A72A1C-15F5-264A-B0B3-8098A019139F}"/>
              </a:ext>
            </a:extLst>
          </p:cNvPr>
          <p:cNvSpPr/>
          <p:nvPr/>
        </p:nvSpPr>
        <p:spPr>
          <a:xfrm>
            <a:off x="1864427" y="1864427"/>
            <a:ext cx="4191989" cy="3099460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66FAA738-F2F3-3E42-911F-0A0AB5B24BD0}"/>
              </a:ext>
            </a:extLst>
          </p:cNvPr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999F24-1BCB-0345-8434-58159A2287CE}"/>
              </a:ext>
            </a:extLst>
          </p:cNvPr>
          <p:cNvSpPr txBox="1"/>
          <p:nvPr/>
        </p:nvSpPr>
        <p:spPr>
          <a:xfrm>
            <a:off x="2258010" y="2751053"/>
            <a:ext cx="3396428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FF"/>
                </a:solidFill>
                <a:latin typeface="Montserrat"/>
                <a:cs typeface="Montserrat"/>
              </a:rPr>
              <a:t>SAVING TARTA</a:t>
            </a:r>
            <a:endParaRPr lang="en-US" sz="6000" b="1" dirty="0">
              <a:solidFill>
                <a:srgbClr val="FC9E18"/>
              </a:solidFill>
              <a:latin typeface="Montserrat"/>
              <a:cs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C7E7A-DCA1-4C41-8BDB-FB334FAE9A29}"/>
              </a:ext>
            </a:extLst>
          </p:cNvPr>
          <p:cNvSpPr/>
          <p:nvPr/>
        </p:nvSpPr>
        <p:spPr>
          <a:xfrm>
            <a:off x="6157026" y="1862667"/>
            <a:ext cx="121283" cy="3098800"/>
          </a:xfrm>
          <a:prstGeom prst="rect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highlight>
                <a:srgbClr val="FFFF00"/>
              </a:highlight>
              <a:latin typeface="Montserrat"/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52F11351-8A31-AD4C-AF95-D4A087E51ABA}"/>
              </a:ext>
            </a:extLst>
          </p:cNvPr>
          <p:cNvSpPr/>
          <p:nvPr/>
        </p:nvSpPr>
        <p:spPr>
          <a:xfrm rot="8100000">
            <a:off x="6095536" y="3145115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26DB6-6E7D-4440-9E56-70D8D5AF171F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3" descr="A picture containing text, floor, furniture, indoor&#10;&#10;Description automatically generated">
            <a:extLst>
              <a:ext uri="{FF2B5EF4-FFF2-40B4-BE49-F238E27FC236}">
                <a16:creationId xmlns:a16="http://schemas.microsoft.com/office/drawing/2014/main" id="{BE5D264D-8BFE-704F-C297-BAC2E5643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07" y="1177047"/>
            <a:ext cx="47584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6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604B4DA-63DC-6642-926C-3EA566FB9189}"/>
              </a:ext>
            </a:extLst>
          </p:cNvPr>
          <p:cNvSpPr/>
          <p:nvPr/>
        </p:nvSpPr>
        <p:spPr>
          <a:xfrm>
            <a:off x="6094413" y="0"/>
            <a:ext cx="6114184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217" y="2014477"/>
            <a:ext cx="2955021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>
                <a:solidFill>
                  <a:schemeClr val="bg1"/>
                </a:solidFill>
                <a:latin typeface="Montserrat"/>
                <a:cs typeface="Montserrat"/>
              </a:rPr>
              <a:t>MARY</a:t>
            </a:r>
          </a:p>
          <a:p>
            <a:pPr>
              <a:lnSpc>
                <a:spcPct val="80000"/>
              </a:lnSpc>
            </a:pPr>
            <a:r>
              <a:rPr lang="en-US" sz="3201" b="1">
                <a:solidFill>
                  <a:schemeClr val="bg1"/>
                </a:solidFill>
                <a:latin typeface="Montserrat"/>
                <a:cs typeface="Montserrat"/>
              </a:rPr>
              <a:t>ELIZABETH</a:t>
            </a:r>
          </a:p>
        </p:txBody>
      </p:sp>
      <p:sp>
        <p:nvSpPr>
          <p:cNvPr id="10" name="Half Frame 9"/>
          <p:cNvSpPr/>
          <p:nvPr/>
        </p:nvSpPr>
        <p:spPr>
          <a:xfrm rot="5400000">
            <a:off x="11267934" y="35634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736" y="628558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endParaRPr lang="en-US" sz="900">
              <a:solidFill>
                <a:schemeClr val="bg1">
                  <a:lumMod val="65000"/>
                </a:schemeClr>
              </a:solidFill>
              <a:latin typeface="Source Sans Pro"/>
              <a:cs typeface="Source Sans Pro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3B0554-7231-1541-B895-882FC116BEF6}"/>
              </a:ext>
            </a:extLst>
          </p:cNvPr>
          <p:cNvSpPr txBox="1">
            <a:spLocks/>
          </p:cNvSpPr>
          <p:nvPr/>
        </p:nvSpPr>
        <p:spPr>
          <a:xfrm>
            <a:off x="7505208" y="1175657"/>
            <a:ext cx="4588617" cy="14250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Montserrat SemiBold" pitchFamily="2" charset="77"/>
              </a:rPr>
              <a:t>FINANCIAL REALITY-</a:t>
            </a:r>
            <a:br>
              <a:rPr lang="en-US" sz="30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en-US" sz="3000" b="1" dirty="0">
                <a:solidFill>
                  <a:schemeClr val="bg1"/>
                </a:solidFill>
                <a:latin typeface="Montserrat SemiBold" pitchFamily="2" charset="77"/>
              </a:rPr>
              <a:t>LOOMING DEFICIT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26AACD0-9035-CC4D-A166-4CD89440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4" y="908983"/>
            <a:ext cx="4380083" cy="5376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C7718E-A4F6-B448-AC67-CD588938BAE7}"/>
              </a:ext>
            </a:extLst>
          </p:cNvPr>
          <p:cNvSpPr txBox="1"/>
          <p:nvPr/>
        </p:nvSpPr>
        <p:spPr>
          <a:xfrm>
            <a:off x="7540831" y="2414848"/>
            <a:ext cx="429886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Budget Federal Funds for Capital Projects - $6.5 million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Budget Local Match for Capital Projects - $1.625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Live within Economic Model Defined by Community Investment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Right Size Workforce and Fleet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Departmental Reorganizations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Toledo Public School Contract Ends June 2021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A5CD614-228D-C04A-9C5E-7DDCFF4D6464}"/>
              </a:ext>
            </a:extLst>
          </p:cNvPr>
          <p:cNvSpPr/>
          <p:nvPr/>
        </p:nvSpPr>
        <p:spPr bwMode="auto">
          <a:xfrm>
            <a:off x="5237018" y="1793174"/>
            <a:ext cx="2054431" cy="2342019"/>
          </a:xfrm>
          <a:prstGeom prst="rightArrow">
            <a:avLst/>
          </a:prstGeom>
          <a:solidFill>
            <a:srgbClr val="FDE11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B9E4FD-89B3-6644-912E-891D883D18DE}"/>
              </a:ext>
            </a:extLst>
          </p:cNvPr>
          <p:cNvSpPr txBox="1"/>
          <p:nvPr/>
        </p:nvSpPr>
        <p:spPr>
          <a:xfrm>
            <a:off x="5559516" y="2525686"/>
            <a:ext cx="1363798" cy="945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Future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Budgeting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Solutions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D0D0A1-A224-0548-9A90-8903890EB01F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17385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alf Frame 3">
            <a:extLst>
              <a:ext uri="{FF2B5EF4-FFF2-40B4-BE49-F238E27FC236}">
                <a16:creationId xmlns:a16="http://schemas.microsoft.com/office/drawing/2014/main" id="{72D8CCA5-54B0-A74E-B67F-8A74A49DAE57}"/>
              </a:ext>
            </a:extLst>
          </p:cNvPr>
          <p:cNvSpPr/>
          <p:nvPr/>
        </p:nvSpPr>
        <p:spPr>
          <a:xfrm>
            <a:off x="340086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BC389-821F-D44D-B568-608A477CB06F}"/>
              </a:ext>
            </a:extLst>
          </p:cNvPr>
          <p:cNvSpPr txBox="1"/>
          <p:nvPr/>
        </p:nvSpPr>
        <p:spPr>
          <a:xfrm>
            <a:off x="762186" y="945698"/>
            <a:ext cx="7104480" cy="8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  <a:cs typeface="Montserrat"/>
              </a:rPr>
              <a:t>PROPERTY TAX REVENUE</a:t>
            </a:r>
            <a:br>
              <a:rPr lang="en-US" sz="3201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  <a:cs typeface="Montserrat"/>
              </a:rPr>
            </a:br>
            <a:r>
              <a:rPr lang="en-US" sz="3201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  <a:cs typeface="Montserrat"/>
              </a:rPr>
              <a:t>DECLINE HISTORY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01EAF-0E3C-DF4F-9DFD-D9D5E2C6FE5F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C31F8-F9D6-3643-8F99-4FF341790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8" b="23521"/>
          <a:stretch/>
        </p:blipFill>
        <p:spPr>
          <a:xfrm>
            <a:off x="1566724" y="2020530"/>
            <a:ext cx="9055378" cy="41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A4FC7-5663-1C4C-A8E2-A55C91E2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3" r="8530"/>
          <a:stretch/>
        </p:blipFill>
        <p:spPr>
          <a:xfrm rot="5400000">
            <a:off x="5243468" y="-132641"/>
            <a:ext cx="6858000" cy="7123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5096147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722" y="1040706"/>
            <a:ext cx="2955021" cy="8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bg1"/>
                </a:solidFill>
                <a:latin typeface="Montserrat"/>
                <a:cs typeface="Montserrat"/>
              </a:rPr>
              <a:t>RESULTS OF OUR DEFICIT</a:t>
            </a:r>
          </a:p>
        </p:txBody>
      </p:sp>
      <p:sp>
        <p:nvSpPr>
          <p:cNvPr id="14" name="Half Frame 13"/>
          <p:cNvSpPr/>
          <p:nvPr/>
        </p:nvSpPr>
        <p:spPr>
          <a:xfrm>
            <a:off x="359330" y="36030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33C1CF-807B-EC4E-AADC-A9573E9C0941}"/>
              </a:ext>
            </a:extLst>
          </p:cNvPr>
          <p:cNvSpPr txBox="1">
            <a:spLocks/>
          </p:cNvSpPr>
          <p:nvPr/>
        </p:nvSpPr>
        <p:spPr>
          <a:xfrm>
            <a:off x="952224" y="2372099"/>
            <a:ext cx="3916659" cy="2188025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Oldest bus fleet in Ohio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Buy used vehicles from other cities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No significant upgrades to garage and technology in decades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Capital funds spent on operating, not long-term investment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Limited service and routes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Wage and benefits stagnation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Lack of customer amenities</a:t>
            </a:r>
          </a:p>
          <a:p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</a:rPr>
              <a:t>Poor brand and image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6F392D-1C78-9D43-AACF-F8798ABDE011}"/>
              </a:ext>
            </a:extLst>
          </p:cNvPr>
          <p:cNvCxnSpPr/>
          <p:nvPr/>
        </p:nvCxnSpPr>
        <p:spPr>
          <a:xfrm>
            <a:off x="838350" y="2027717"/>
            <a:ext cx="1818166" cy="0"/>
          </a:xfrm>
          <a:prstGeom prst="line">
            <a:avLst/>
          </a:prstGeom>
          <a:ln w="76200" cap="rnd" cmpd="sng">
            <a:solidFill>
              <a:srgbClr val="FDE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C62767-E57D-3447-9900-D39D8EE6E11B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Source Sans Pro Semibold" panose="020B0503030403020204" pitchFamily="34" charset="0"/>
              </a:rPr>
              <a:t>votefortarta.com</a:t>
            </a:r>
            <a:endParaRPr lang="en-US" sz="1600" b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3392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12984" y="663080"/>
            <a:ext cx="5278739" cy="68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NEVER DOUBT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3F01D5-90AC-024A-8162-74F06640F89B}"/>
              </a:ext>
            </a:extLst>
          </p:cNvPr>
          <p:cNvSpPr txBox="1"/>
          <p:nvPr/>
        </p:nvSpPr>
        <p:spPr>
          <a:xfrm>
            <a:off x="7188451" y="1865014"/>
            <a:ext cx="5000374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4B4C4B"/>
                </a:solidFill>
                <a:latin typeface="Source Sans Pro" panose="020B0503030403020204" pitchFamily="34" charset="0"/>
              </a:rPr>
              <a:t>That a small group of thoughtful, committed citizens can change the world; indeed, it’s the only thing that ever has. </a:t>
            </a:r>
          </a:p>
          <a:p>
            <a:endParaRPr lang="en-US" dirty="0">
              <a:solidFill>
                <a:srgbClr val="4B4C4B"/>
              </a:solidFill>
              <a:latin typeface="Source Sans Pro" panose="020B0503030403020204" pitchFamily="34" charset="0"/>
            </a:endParaRPr>
          </a:p>
          <a:p>
            <a:r>
              <a:rPr lang="en-US" sz="2800" dirty="0">
                <a:solidFill>
                  <a:srgbClr val="4B4C4B"/>
                </a:solidFill>
                <a:latin typeface="Source Sans Pro" panose="020B0503030403020204" pitchFamily="34" charset="0"/>
              </a:rPr>
              <a:t>- Margaret Mead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501B-57B4-0042-9FE3-3599C53BCEF3}"/>
              </a:ext>
            </a:extLst>
          </p:cNvPr>
          <p:cNvSpPr txBox="1"/>
          <p:nvPr/>
        </p:nvSpPr>
        <p:spPr>
          <a:xfrm>
            <a:off x="6743455" y="5697932"/>
            <a:ext cx="209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  <a:latin typeface="Poppi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80E8F-B50C-AC43-BE6E-63D974DF108D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48B9E7-498D-0F5F-7C88-8A3713681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0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091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604B4DA-63DC-6642-926C-3EA566FB9189}"/>
              </a:ext>
            </a:extLst>
          </p:cNvPr>
          <p:cNvSpPr/>
          <p:nvPr/>
        </p:nvSpPr>
        <p:spPr>
          <a:xfrm>
            <a:off x="6737629" y="0"/>
            <a:ext cx="5470968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217" y="2014477"/>
            <a:ext cx="2955021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>
                <a:solidFill>
                  <a:schemeClr val="bg1"/>
                </a:solidFill>
                <a:latin typeface="Montserrat"/>
                <a:cs typeface="Montserrat"/>
              </a:rPr>
              <a:t>MARY</a:t>
            </a:r>
          </a:p>
          <a:p>
            <a:pPr>
              <a:lnSpc>
                <a:spcPct val="80000"/>
              </a:lnSpc>
            </a:pPr>
            <a:r>
              <a:rPr lang="en-US" sz="3201" b="1">
                <a:solidFill>
                  <a:schemeClr val="bg1"/>
                </a:solidFill>
                <a:latin typeface="Montserrat"/>
                <a:cs typeface="Montserrat"/>
              </a:rPr>
              <a:t>ELIZABETH</a:t>
            </a:r>
          </a:p>
        </p:txBody>
      </p:sp>
      <p:sp>
        <p:nvSpPr>
          <p:cNvPr id="10" name="Half Frame 9"/>
          <p:cNvSpPr/>
          <p:nvPr/>
        </p:nvSpPr>
        <p:spPr>
          <a:xfrm rot="5400000">
            <a:off x="11267934" y="356344"/>
            <a:ext cx="567771" cy="567771"/>
          </a:xfrm>
          <a:prstGeom prst="halfFrame">
            <a:avLst/>
          </a:prstGeom>
          <a:solidFill>
            <a:srgbClr val="FDE1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736" y="628558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endParaRPr lang="en-US" sz="900">
              <a:solidFill>
                <a:schemeClr val="bg1">
                  <a:lumMod val="65000"/>
                </a:schemeClr>
              </a:solidFill>
              <a:latin typeface="Source Sans Pro"/>
              <a:cs typeface="Source Sans Pro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3B0554-7231-1541-B895-882FC116BEF6}"/>
              </a:ext>
            </a:extLst>
          </p:cNvPr>
          <p:cNvSpPr txBox="1">
            <a:spLocks/>
          </p:cNvSpPr>
          <p:nvPr/>
        </p:nvSpPr>
        <p:spPr>
          <a:xfrm>
            <a:off x="7505208" y="1175657"/>
            <a:ext cx="4588617" cy="14250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Montserrat SemiBold" pitchFamily="2" charset="77"/>
              </a:rPr>
              <a:t>HALF-TIME: MAKING THE RULES FAIR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7718E-A4F6-B448-AC67-CD588938BAE7}"/>
              </a:ext>
            </a:extLst>
          </p:cNvPr>
          <p:cNvSpPr txBox="1"/>
          <p:nvPr/>
        </p:nvSpPr>
        <p:spPr>
          <a:xfrm>
            <a:off x="7613947" y="2894974"/>
            <a:ext cx="422575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Temporarily Changed State Law from Unanimous to Majority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Hired a State Lobbying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Cultivated Broad Political Support from Toledo Area Leaders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Secured Governor’s Support for TARTA Language in Biennial Transportation Bill</a:t>
            </a:r>
            <a:b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endParaRPr lang="en-US" sz="1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B9E4FD-89B3-6644-912E-891D883D18DE}"/>
              </a:ext>
            </a:extLst>
          </p:cNvPr>
          <p:cNvSpPr txBox="1"/>
          <p:nvPr/>
        </p:nvSpPr>
        <p:spPr>
          <a:xfrm>
            <a:off x="5559516" y="2525686"/>
            <a:ext cx="1363798" cy="945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Future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Budgeting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Semibold" panose="020B0503030403020204" pitchFamily="34" charset="0"/>
              </a:rPr>
              <a:t>Solutions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D0D0A1-A224-0548-9A90-8903890EB01F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votefortarta.com</a:t>
            </a:r>
            <a:endParaRPr lang="en-US" sz="1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3" descr="A white building with columns and a statu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C78FD57E-CBA2-0D23-4CB9-72B79C97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737628" cy="6857999"/>
          </a:xfrm>
          <a:prstGeom prst="rect">
            <a:avLst/>
          </a:prstGeom>
        </p:spPr>
      </p:pic>
      <p:sp>
        <p:nvSpPr>
          <p:cNvPr id="17" name="Right Arrow 2">
            <a:extLst>
              <a:ext uri="{FF2B5EF4-FFF2-40B4-BE49-F238E27FC236}">
                <a16:creationId xmlns:a16="http://schemas.microsoft.com/office/drawing/2014/main" id="{EE5C995C-B55D-2081-8F42-7F52FC8085C5}"/>
              </a:ext>
            </a:extLst>
          </p:cNvPr>
          <p:cNvSpPr/>
          <p:nvPr/>
        </p:nvSpPr>
        <p:spPr bwMode="auto">
          <a:xfrm>
            <a:off x="5109869" y="552955"/>
            <a:ext cx="2054431" cy="2342019"/>
          </a:xfrm>
          <a:prstGeom prst="rightArrow">
            <a:avLst/>
          </a:prstGeom>
          <a:solidFill>
            <a:srgbClr val="FDE11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en-US" sz="2000" dirty="0"/>
              <a:t>    Time for a New </a:t>
            </a:r>
            <a:br>
              <a:rPr lang="en-US" sz="2000" dirty="0"/>
            </a:br>
            <a:r>
              <a:rPr lang="en-US" sz="2000" dirty="0"/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430683864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998503-020E-4248-869E-F7A130C00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579" r="23579"/>
          <a:stretch>
            <a:fillRect/>
          </a:stretch>
        </p:blipFill>
        <p:spPr/>
      </p:pic>
      <p:sp>
        <p:nvSpPr>
          <p:cNvPr id="5" name="Parallelogram 4"/>
          <p:cNvSpPr/>
          <p:nvPr/>
        </p:nvSpPr>
        <p:spPr>
          <a:xfrm flipH="1">
            <a:off x="-2087228" y="-988300"/>
            <a:ext cx="9905140" cy="790786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Montserra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565" y="560485"/>
            <a:ext cx="3353239" cy="88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REGION IN A</a:t>
            </a:r>
          </a:p>
          <a:p>
            <a:pPr>
              <a:lnSpc>
                <a:spcPct val="80000"/>
              </a:lnSpc>
            </a:pPr>
            <a:r>
              <a:rPr lang="en-US" sz="3201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Montserrat"/>
              </a:rPr>
              <a:t>RENAISSANCE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DD186EE-E26F-C145-828A-C9AB9A99D406}"/>
              </a:ext>
            </a:extLst>
          </p:cNvPr>
          <p:cNvSpPr txBox="1">
            <a:spLocks/>
          </p:cNvSpPr>
          <p:nvPr/>
        </p:nvSpPr>
        <p:spPr>
          <a:xfrm>
            <a:off x="835567" y="1878226"/>
            <a:ext cx="5603006" cy="2364506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3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Source Sans Pro" panose="020B0503030403020204" pitchFamily="34" charset="0"/>
              </a:rPr>
              <a:t>Toledo #1 in Business Investment </a:t>
            </a:r>
            <a:r>
              <a:rPr lang="en-US" sz="2400" dirty="0">
                <a:latin typeface="Source Sans Pro" panose="020B0503030403020204" pitchFamily="34" charset="0"/>
              </a:rPr>
              <a:t>200k-1m population - Site Selection Magazine </a:t>
            </a:r>
          </a:p>
          <a:p>
            <a:r>
              <a:rPr lang="en-US" sz="2400" b="1" dirty="0">
                <a:latin typeface="Source Sans Pro" panose="020B0503030403020204" pitchFamily="34" charset="0"/>
              </a:rPr>
              <a:t>#1 Park System in the United States</a:t>
            </a:r>
            <a:br>
              <a:rPr lang="en-US" sz="2400" b="1" dirty="0">
                <a:latin typeface="Source Sans Pro" panose="020B0503030403020204" pitchFamily="34" charset="0"/>
              </a:rPr>
            </a:br>
            <a:r>
              <a:rPr lang="en-US" sz="2400" dirty="0">
                <a:latin typeface="Source Sans Pro" panose="020B0503030403020204" pitchFamily="34" charset="0"/>
              </a:rPr>
              <a:t>$22m Downtown Glass City Riverwalk Metropark Underway</a:t>
            </a:r>
            <a:endParaRPr lang="en-US" sz="2400" b="1" dirty="0">
              <a:latin typeface="Source Sans Pro" panose="020B0503030403020204" pitchFamily="34" charset="0"/>
            </a:endParaRPr>
          </a:p>
          <a:p>
            <a:r>
              <a:rPr lang="en-US" sz="2400" b="1" dirty="0">
                <a:latin typeface="Source Sans Pro" panose="020B0503030403020204" pitchFamily="34" charset="0"/>
              </a:rPr>
              <a:t>#1 Zoo in the United States</a:t>
            </a:r>
          </a:p>
          <a:p>
            <a:r>
              <a:rPr lang="en-US" sz="2400" b="1" dirty="0">
                <a:latin typeface="Source Sans Pro" panose="020B0503030403020204" pitchFamily="34" charset="0"/>
              </a:rPr>
              <a:t>Toledo Jeep Fest – 65,000 Attendees</a:t>
            </a:r>
          </a:p>
          <a:p>
            <a:r>
              <a:rPr lang="en-US" sz="2400" b="1" dirty="0">
                <a:latin typeface="Source Sans Pro" panose="020B0503030403020204" pitchFamily="34" charset="0"/>
              </a:rPr>
              <a:t>$2b in Transportation Investment</a:t>
            </a:r>
          </a:p>
          <a:p>
            <a:r>
              <a:rPr lang="en-US" sz="2400" b="1" dirty="0">
                <a:latin typeface="Source Sans Pro" panose="020B0503030403020204" pitchFamily="34" charset="0"/>
              </a:rPr>
              <a:t>New Downtown Glass City Center, </a:t>
            </a:r>
            <a:br>
              <a:rPr lang="en-US" sz="2400" dirty="0">
                <a:latin typeface="Source Sans Pro" panose="020B0503030403020204" pitchFamily="34" charset="0"/>
              </a:rPr>
            </a:br>
            <a:r>
              <a:rPr lang="en-US" sz="2400" dirty="0">
                <a:latin typeface="Source Sans Pro" panose="020B0503030403020204" pitchFamily="34" charset="0"/>
              </a:rPr>
              <a:t>Hotels and Apartments </a:t>
            </a:r>
            <a:endParaRPr lang="en-US" sz="2400" b="1" dirty="0">
              <a:latin typeface="Source Sans Pro" panose="020B0503030403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7B17D3-28C8-2346-B5C9-A95DE32175D7}"/>
              </a:ext>
            </a:extLst>
          </p:cNvPr>
          <p:cNvCxnSpPr/>
          <p:nvPr/>
        </p:nvCxnSpPr>
        <p:spPr>
          <a:xfrm>
            <a:off x="1047176" y="1565897"/>
            <a:ext cx="1818166" cy="0"/>
          </a:xfrm>
          <a:prstGeom prst="line">
            <a:avLst/>
          </a:prstGeom>
          <a:ln w="76200" cap="rnd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907161-5608-004F-A1D6-9F5B1B6FC3B9}"/>
              </a:ext>
            </a:extLst>
          </p:cNvPr>
          <p:cNvSpPr txBox="1"/>
          <p:nvPr/>
        </p:nvSpPr>
        <p:spPr>
          <a:xfrm>
            <a:off x="10093126" y="6331353"/>
            <a:ext cx="1689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Source Sans Pro Semibold" panose="020B0503030403020204" pitchFamily="34" charset="0"/>
              </a:rPr>
              <a:t>votefortarta.com</a:t>
            </a:r>
            <a:endParaRPr lang="en-US" sz="1600" b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91988"/>
      </p:ext>
    </p:extLst>
  </p:cSld>
  <p:clrMapOvr>
    <a:masterClrMapping/>
  </p:clrMapOvr>
  <p:transition spd="slow">
    <p:pull dir="rd"/>
  </p:transition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52525"/>
      </a:accent1>
      <a:accent2>
        <a:srgbClr val="FB9D1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16D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>
              <a:solidFill>
                <a:srgbClr val="808080"/>
              </a:solidFill>
              <a:bevel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853</Words>
  <Application>Microsoft Office PowerPoint</Application>
  <PresentationFormat>Custom</PresentationFormat>
  <Paragraphs>160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Avenir Next LT Pro</vt:lpstr>
      <vt:lpstr>Calibri</vt:lpstr>
      <vt:lpstr>Lato Light</vt:lpstr>
      <vt:lpstr>Montserrat</vt:lpstr>
      <vt:lpstr>Montserrat SemiBold</vt:lpstr>
      <vt:lpstr>Poppins</vt:lpstr>
      <vt:lpstr>Source Sans Pro</vt:lpstr>
      <vt:lpstr>Source Sans Pro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Rizky Subagja</dc:creator>
  <cp:lastModifiedBy>Laura Koprowski</cp:lastModifiedBy>
  <cp:revision>533</cp:revision>
  <cp:lastPrinted>2022-07-09T17:00:49Z</cp:lastPrinted>
  <dcterms:created xsi:type="dcterms:W3CDTF">2016-05-10T03:52:58Z</dcterms:created>
  <dcterms:modified xsi:type="dcterms:W3CDTF">2022-07-14T15:47:55Z</dcterms:modified>
</cp:coreProperties>
</file>