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83" r:id="rId2"/>
    <p:sldId id="296" r:id="rId3"/>
    <p:sldId id="261" r:id="rId4"/>
    <p:sldId id="311" r:id="rId5"/>
    <p:sldId id="335" r:id="rId6"/>
    <p:sldId id="350" r:id="rId7"/>
    <p:sldId id="279" r:id="rId8"/>
    <p:sldId id="413" r:id="rId9"/>
    <p:sldId id="347" r:id="rId10"/>
    <p:sldId id="316" r:id="rId11"/>
    <p:sldId id="319" r:id="rId12"/>
    <p:sldId id="376" r:id="rId13"/>
    <p:sldId id="388" r:id="rId14"/>
    <p:sldId id="622" r:id="rId15"/>
    <p:sldId id="257" r:id="rId16"/>
    <p:sldId id="31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6"/>
  </p:normalViewPr>
  <p:slideViewPr>
    <p:cSldViewPr snapToGrid="0" snapToObjects="1">
      <p:cViewPr varScale="1">
        <p:scale>
          <a:sx n="105" d="100"/>
          <a:sy n="105" d="100"/>
        </p:scale>
        <p:origin x="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82F8A-EFF9-AB46-9F62-C303E652A02E}" type="datetimeFigureOut">
              <a:rPr lang="en-US" smtClean="0"/>
              <a:t>7/18/22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166ECA-C28F-1C4D-B372-390BB794B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5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We’re going to launch next </a:t>
            </a:r>
            <a:r>
              <a:rPr lang="en-US" baseline="0" dirty="0"/>
              <a:t>week! Here’s the cover and some illustrations from the report.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We’ve already received very positive feedback on the report from our peer reviewers, a group that included academics, transit agency staff, and planner consultants.</a:t>
            </a:r>
            <a:endParaRPr lang="en-US" b="0" baseline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192B8-B095-284E-88E2-6431EAB8F44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12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192B8-B095-284E-88E2-6431EAB8F4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363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192B8-B095-284E-88E2-6431EAB8F4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63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66ECA-C28F-1C4D-B372-390BB794B5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12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192B8-B095-284E-88E2-6431EAB8F44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718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9659" indent="0">
              <a:buNone/>
            </a:pPr>
            <a:r>
              <a:rPr lang="en-US" sz="1200" kern="0" dirty="0">
                <a:solidFill>
                  <a:srgbClr val="000000"/>
                </a:solidFill>
                <a:ea typeface="Malgun Gothic" panose="020B0503020000020004" pitchFamily="34" charset="-127"/>
              </a:rPr>
              <a:t>Not Dallas</a:t>
            </a:r>
          </a:p>
          <a:p>
            <a:pPr marL="189659" indent="0">
              <a:buNone/>
            </a:pPr>
            <a:r>
              <a:rPr lang="en-US" sz="1200" kern="0" dirty="0">
                <a:solidFill>
                  <a:srgbClr val="000000"/>
                </a:solidFill>
                <a:ea typeface="Malgun Gothic" panose="020B0503020000020004" pitchFamily="34" charset="-127"/>
              </a:rPr>
              <a:t>Not exactly Denver</a:t>
            </a:r>
          </a:p>
          <a:p>
            <a:pPr marL="189659" indent="0">
              <a:buNone/>
            </a:pPr>
            <a:r>
              <a:rPr lang="en-US" sz="1200" kern="0" dirty="0">
                <a:solidFill>
                  <a:srgbClr val="000000"/>
                </a:solidFill>
                <a:ea typeface="Malgun Gothic" panose="020B0503020000020004" pitchFamily="34" charset="-127"/>
              </a:rPr>
              <a:t>More like Houston</a:t>
            </a:r>
          </a:p>
          <a:p>
            <a:pPr marL="189659" indent="0">
              <a:buNone/>
            </a:pPr>
            <a:r>
              <a:rPr lang="en-US" sz="1200" kern="0" dirty="0">
                <a:solidFill>
                  <a:srgbClr val="000000"/>
                </a:solidFill>
                <a:ea typeface="Malgun Gothic" panose="020B0503020000020004" pitchFamily="34" charset="-127"/>
              </a:rPr>
              <a:t>More like Seattle</a:t>
            </a:r>
          </a:p>
          <a:p>
            <a:pPr marL="189659" indent="0">
              <a:buNone/>
            </a:pPr>
            <a:r>
              <a:rPr lang="en-US" sz="1200" kern="0" dirty="0">
                <a:solidFill>
                  <a:srgbClr val="000000"/>
                </a:solidFill>
                <a:ea typeface="Malgun Gothic" panose="020B0503020000020004" pitchFamily="34" charset="-127"/>
              </a:rPr>
              <a:t>Rah-rah about how it comes down to champions in three sectors</a:t>
            </a:r>
          </a:p>
          <a:p>
            <a:pPr marL="189659" indent="0">
              <a:buNone/>
            </a:pPr>
            <a:r>
              <a:rPr lang="en-US" sz="1200" kern="0" dirty="0">
                <a:solidFill>
                  <a:srgbClr val="000000"/>
                </a:solidFill>
                <a:ea typeface="Malgun Gothic" panose="020B0503020000020004" pitchFamily="34" charset="-127"/>
              </a:rPr>
              <a:t>We’re here meeting with </a:t>
            </a:r>
            <a:r>
              <a:rPr lang="en-US" sz="1200" kern="0" dirty="0" err="1">
                <a:solidFill>
                  <a:srgbClr val="000000"/>
                </a:solidFill>
                <a:ea typeface="Malgun Gothic" panose="020B0503020000020004" pitchFamily="34" charset="-127"/>
              </a:rPr>
              <a:t>electeds</a:t>
            </a:r>
            <a:r>
              <a:rPr lang="en-US" sz="1200" kern="0" dirty="0">
                <a:solidFill>
                  <a:srgbClr val="000000"/>
                </a:solidFill>
                <a:ea typeface="Malgun Gothic" panose="020B0503020000020004" pitchFamily="34" charset="-127"/>
              </a:rPr>
              <a:t> and advocates to work on those ends; it’s up to you on this end.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192B8-B095-284E-88E2-6431EAB8F44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99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5f1e66562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5f1e665627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1663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bb07cd83f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bb07cd83f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High-level project goal of the project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Basic introduction to access to opportunity measures (what format can they take?) &amp; why they are valuable (get at experience + outcomes, link land use + transpo)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87760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E44D5-9641-B74A-9872-3FD4E8AA2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AB04C7-90C2-594A-90F2-B6DF8C1B7A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3B580-D192-094C-A267-50B4B730A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C95E-A1F7-0C44-AE5F-FC810B2B4036}" type="datetimeFigureOut">
              <a:rPr lang="en-US" smtClean="0"/>
              <a:t>7/18/22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337B6-106B-5642-896C-1C3F690B2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015747-690C-F241-95B9-C298E5B16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CCAE9-3F3F-5545-8546-86725BADA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94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F5DE1-51FB-474E-9BA5-FA5EF7C7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631DE6-3A0E-6E45-9F46-6D9A891C6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9F118-7A76-1743-AE84-1F43EAC02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C95E-A1F7-0C44-AE5F-FC810B2B4036}" type="datetimeFigureOut">
              <a:rPr lang="en-US" smtClean="0"/>
              <a:t>7/18/22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1C6C5-8A1F-8340-A97F-FDF76FC17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E639E-BF5B-4345-8C4A-3029FF541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CCAE9-3F3F-5545-8546-86725BADA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50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049D4E-208E-3340-928A-F803C6BC8E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4F73B5-3511-724C-8E4C-4CB976823E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C25A6-7890-A94F-8BAD-EE418A994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C95E-A1F7-0C44-AE5F-FC810B2B4036}" type="datetimeFigureOut">
              <a:rPr lang="en-US" smtClean="0"/>
              <a:t>7/18/22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19889-AC8E-6B40-99F9-5140C2CCF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5C9EE-8A05-1A4C-B2FF-847BCD9BB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CCAE9-3F3F-5545-8546-86725BADA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68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Slide White">
    <p:bg>
      <p:bgPr>
        <a:solidFill>
          <a:srgbClr val="5C28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1.pdf" descr="image1.pdf"/>
          <p:cNvPicPr>
            <a:picLocks noChangeAspect="1"/>
          </p:cNvPicPr>
          <p:nvPr/>
        </p:nvPicPr>
        <p:blipFill>
          <a:blip r:embed="rId2">
            <a:extLst/>
          </a:blip>
          <a:srcRect t="34880" r="26449"/>
          <a:stretch>
            <a:fillRect/>
          </a:stretch>
        </p:blipFill>
        <p:spPr>
          <a:xfrm>
            <a:off x="10004425" y="6502400"/>
            <a:ext cx="992475" cy="136051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Line"/>
          <p:cNvSpPr/>
          <p:nvPr/>
        </p:nvSpPr>
        <p:spPr>
          <a:xfrm>
            <a:off x="838199" y="6434290"/>
            <a:ext cx="10515601" cy="1"/>
          </a:xfrm>
          <a:prstGeom prst="line">
            <a:avLst/>
          </a:prstGeom>
          <a:ln w="25400">
            <a:solidFill>
              <a:srgbClr val="FEFDFF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82" name="Line"/>
          <p:cNvSpPr/>
          <p:nvPr/>
        </p:nvSpPr>
        <p:spPr>
          <a:xfrm>
            <a:off x="1308826" y="6429528"/>
            <a:ext cx="1" cy="210313"/>
          </a:xfrm>
          <a:prstGeom prst="line">
            <a:avLst/>
          </a:prstGeom>
          <a:ln w="2540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83" name="Line"/>
          <p:cNvSpPr/>
          <p:nvPr/>
        </p:nvSpPr>
        <p:spPr>
          <a:xfrm>
            <a:off x="6229267" y="6429528"/>
            <a:ext cx="1" cy="210313"/>
          </a:xfrm>
          <a:prstGeom prst="line">
            <a:avLst/>
          </a:prstGeom>
          <a:ln w="2540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84" name="Line"/>
          <p:cNvSpPr/>
          <p:nvPr/>
        </p:nvSpPr>
        <p:spPr>
          <a:xfrm>
            <a:off x="8689488" y="6429528"/>
            <a:ext cx="1" cy="210313"/>
          </a:xfrm>
          <a:prstGeom prst="line">
            <a:avLst/>
          </a:prstGeom>
          <a:ln w="25400">
            <a:solidFill>
              <a:srgbClr val="FEFDFF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85" name="Line"/>
          <p:cNvSpPr/>
          <p:nvPr/>
        </p:nvSpPr>
        <p:spPr>
          <a:xfrm>
            <a:off x="11139041" y="6428138"/>
            <a:ext cx="1" cy="210313"/>
          </a:xfrm>
          <a:prstGeom prst="line">
            <a:avLst/>
          </a:prstGeom>
          <a:ln w="25400">
            <a:solidFill>
              <a:srgbClr val="FEFDFF"/>
            </a:solidFill>
            <a:miter/>
          </a:ln>
        </p:spPr>
        <p:txBody>
          <a:bodyPr lIns="45719" rIns="45719"/>
          <a:lstStyle/>
          <a:p>
            <a:pPr defTabSz="457200">
              <a:defRPr sz="1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186" name="image2.pdf" descr="image2.pdf"/>
          <p:cNvPicPr>
            <a:picLocks noChangeAspect="1"/>
          </p:cNvPicPr>
          <p:nvPr/>
        </p:nvPicPr>
        <p:blipFill>
          <a:blip r:embed="rId3">
            <a:extLst/>
          </a:blip>
          <a:srcRect t="35546" r="20984"/>
          <a:stretch>
            <a:fillRect/>
          </a:stretch>
        </p:blipFill>
        <p:spPr>
          <a:xfrm>
            <a:off x="10004425" y="6502399"/>
            <a:ext cx="1066227" cy="13466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Title Text"/>
          <p:cNvSpPr txBox="1">
            <a:spLocks noGrp="1"/>
          </p:cNvSpPr>
          <p:nvPr>
            <p:ph type="title"/>
          </p:nvPr>
        </p:nvSpPr>
        <p:spPr>
          <a:xfrm>
            <a:off x="838200" y="868362"/>
            <a:ext cx="9144001" cy="2479676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6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18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3348037"/>
            <a:ext cx="9144001" cy="33702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SzTx/>
              <a:buFontTx/>
              <a:buNone/>
              <a:defRPr sz="2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0" indent="457200">
              <a:buSzTx/>
              <a:buFontTx/>
              <a:buNone/>
              <a:defRPr sz="2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0" indent="914400">
              <a:buSzTx/>
              <a:buFontTx/>
              <a:buNone/>
              <a:defRPr sz="2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0" indent="1371600">
              <a:buSzTx/>
              <a:buFontTx/>
              <a:buNone/>
              <a:defRPr sz="2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0" indent="1828800">
              <a:buSzTx/>
              <a:buFontTx/>
              <a:buNone/>
              <a:defRPr sz="2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094309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F03E2-A502-094C-8C6E-AA1E37A03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6043D-01EF-EA4E-8D7C-322077B6F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54970-A16A-6544-A038-E599A834B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C95E-A1F7-0C44-AE5F-FC810B2B4036}" type="datetimeFigureOut">
              <a:rPr lang="en-US" smtClean="0"/>
              <a:t>7/18/22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BA5DB-A7BD-884E-B4D8-16D43ED1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DF3DAB-139C-2949-8ADC-A9D7B32F0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CCAE9-3F3F-5545-8546-86725BADA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81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9207D-6C44-4749-99AB-05436F4E1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C877EF-EA25-A544-80FD-3F7C47F33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6E905-9764-BE43-826A-7A5644320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C95E-A1F7-0C44-AE5F-FC810B2B4036}" type="datetimeFigureOut">
              <a:rPr lang="en-US" smtClean="0"/>
              <a:t>7/18/22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0D143-2E8D-1C4D-96ED-07F8B8973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F5C9-3FF7-D14A-86C9-6546CAE71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CCAE9-3F3F-5545-8546-86725BADA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81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48F7E-4ADD-6E4E-AD52-591688295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1DCBE-4FEC-204F-B218-DAAFFF9C6E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F2F200-D9A5-AF40-856D-E0F0063B0D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0EA8A7-2BCB-D34C-BF60-6E8B7698C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C95E-A1F7-0C44-AE5F-FC810B2B4036}" type="datetimeFigureOut">
              <a:rPr lang="en-US" smtClean="0"/>
              <a:t>7/18/22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F5362F-B121-3144-9323-8931E5E65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2603F-5D91-F94B-AC54-DC3A44203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CCAE9-3F3F-5545-8546-86725BADA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31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931DF-4EF3-E744-90DC-DE4137788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EB181-6D7A-0942-B9C7-4071D3A4F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5F41C9-16BC-264B-A8DF-32D2DAC5B7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25E15B-4AB7-D74E-BB52-B2D0EFEE4E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E2E6C3-040B-5E4E-93AD-6B2A344339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4747CA-A1C1-C54F-800B-C6C4E2A40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C95E-A1F7-0C44-AE5F-FC810B2B4036}" type="datetimeFigureOut">
              <a:rPr lang="en-US" smtClean="0"/>
              <a:t>7/18/22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CF69F-04A9-264E-9443-643B9DBF6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567DA5-FDC7-C242-A223-3F595800E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CCAE9-3F3F-5545-8546-86725BADA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389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C4D2C-0B14-4242-9BED-70A621006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B3E202-7494-BD4C-AF98-0C49B327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C95E-A1F7-0C44-AE5F-FC810B2B4036}" type="datetimeFigureOut">
              <a:rPr lang="en-US" smtClean="0"/>
              <a:t>7/18/22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DDDEA0-F745-4F41-90B1-3F9AAC343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F160A1-D217-4F49-B009-000C2E8A0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CCAE9-3F3F-5545-8546-86725BADA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520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5CD321-E8DC-8040-A004-48A97629A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C95E-A1F7-0C44-AE5F-FC810B2B4036}" type="datetimeFigureOut">
              <a:rPr lang="en-US" smtClean="0"/>
              <a:t>7/18/22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16DCD6-B0F5-9D44-91C7-66A94E06F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C6AA91-E047-454F-87DB-95B1AC597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CCAE9-3F3F-5545-8546-86725BADA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51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7114B-4D60-6340-8150-88307A4B2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74A62-D8C9-924F-A445-74208E275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04AF45-BE6C-DE49-8EEC-31FA40B3B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8BB1A9-9A84-DC4F-9B6B-45BA2D365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C95E-A1F7-0C44-AE5F-FC810B2B4036}" type="datetimeFigureOut">
              <a:rPr lang="en-US" smtClean="0"/>
              <a:t>7/18/22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7DE0C9-3AE3-1D44-AA0B-8753E0FCC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7FEC7E-4B4D-8146-9527-BDCADA56D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CCAE9-3F3F-5545-8546-86725BADA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26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F3534-7A7C-B543-8866-7934AD1F2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463C63-7A5A-A24C-B346-9964C31F2F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73F771-9473-C24E-9F14-9FF3EE68D5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7362-A1F0-9A43-8EE6-FB05E2185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C95E-A1F7-0C44-AE5F-FC810B2B4036}" type="datetimeFigureOut">
              <a:rPr lang="en-US" smtClean="0"/>
              <a:t>7/18/22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460D86-3BB5-FA44-8450-D15165F28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28494A-90A4-284D-AC84-8E58D5C0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CCAE9-3F3F-5545-8546-86725BADA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85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3973B0-25B8-464F-B545-5C7270B06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885D8C-402B-2848-9313-7B2A045E5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2AA2A-4253-2849-BC4E-03793450C9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C95E-A1F7-0C44-AE5F-FC810B2B4036}" type="datetimeFigureOut">
              <a:rPr lang="en-US" smtClean="0"/>
              <a:t>7/18/22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B23F9-F490-8744-B8FA-DDD34D6B9C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E8EE9-CFDC-CC40-AC29-791049732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CCAE9-3F3F-5545-8546-86725BADA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94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dbragdon@transitcenter.org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14474922698_01cb329c18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7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0" y="5317115"/>
            <a:ext cx="12191999" cy="1196821"/>
          </a:xfrm>
          <a:prstGeom prst="rect">
            <a:avLst/>
          </a:prstGeom>
          <a:solidFill>
            <a:srgbClr val="000000">
              <a:alpha val="76000"/>
            </a:srgb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>
            <a:lvl1pPr marL="591481" indent="-401822" algn="l" rtl="0" eaLnBrk="0" fontAlgn="base" hangingPunct="0">
              <a:lnSpc>
                <a:spcPct val="100000"/>
              </a:lnSpc>
              <a:spcBef>
                <a:spcPts val="844"/>
              </a:spcBef>
              <a:spcAft>
                <a:spcPct val="0"/>
              </a:spcAft>
              <a:buSzPct val="160000"/>
              <a:buFont typeface="Arial"/>
              <a:buChar char="•"/>
              <a:defRPr sz="2500" b="0" i="0">
                <a:solidFill>
                  <a:schemeClr val="tx1"/>
                </a:solidFill>
                <a:latin typeface="Skolar Regular"/>
                <a:ea typeface="+mn-ea"/>
                <a:cs typeface="Skolar Regular"/>
                <a:sym typeface="Gill Sans" charset="0"/>
              </a:defRPr>
            </a:lvl1pPr>
            <a:lvl2pPr marL="901866" indent="-401822" algn="l" rtl="0" eaLnBrk="0" fontAlgn="base" hangingPunct="0">
              <a:lnSpc>
                <a:spcPct val="100000"/>
              </a:lnSpc>
              <a:spcBef>
                <a:spcPts val="844"/>
              </a:spcBef>
              <a:spcAft>
                <a:spcPct val="0"/>
              </a:spcAft>
              <a:buSzPct val="160000"/>
              <a:buFont typeface="Arial"/>
              <a:buChar char="•"/>
              <a:defRPr sz="2500" b="0" i="0">
                <a:solidFill>
                  <a:schemeClr val="tx1"/>
                </a:solidFill>
                <a:latin typeface="Skolar Regular"/>
                <a:ea typeface="+mn-ea"/>
                <a:cs typeface="Skolar Regular"/>
                <a:sym typeface="Gill Sans" charset="0"/>
              </a:defRPr>
            </a:lvl2pPr>
            <a:lvl3pPr marL="1214394" indent="-401822" algn="l" rtl="0" eaLnBrk="0" fontAlgn="base" hangingPunct="0">
              <a:lnSpc>
                <a:spcPct val="100000"/>
              </a:lnSpc>
              <a:spcBef>
                <a:spcPts val="844"/>
              </a:spcBef>
              <a:spcAft>
                <a:spcPct val="0"/>
              </a:spcAft>
              <a:buSzPct val="160000"/>
              <a:buFont typeface="Arial"/>
              <a:buChar char="•"/>
              <a:defRPr sz="2500" b="0" i="0">
                <a:solidFill>
                  <a:schemeClr val="tx1"/>
                </a:solidFill>
                <a:latin typeface="Skolar Regular"/>
                <a:ea typeface="+mn-ea"/>
                <a:cs typeface="Skolar Regular"/>
                <a:sym typeface="Gill Sans" charset="0"/>
              </a:defRPr>
            </a:lvl3pPr>
            <a:lvl4pPr marL="1526922" indent="-401822" algn="l" rtl="0" eaLnBrk="0" fontAlgn="base" hangingPunct="0">
              <a:lnSpc>
                <a:spcPct val="100000"/>
              </a:lnSpc>
              <a:spcBef>
                <a:spcPts val="844"/>
              </a:spcBef>
              <a:spcAft>
                <a:spcPct val="0"/>
              </a:spcAft>
              <a:buSzPct val="160000"/>
              <a:buFont typeface="Arial"/>
              <a:buChar char="•"/>
              <a:defRPr sz="2500" b="0" i="0">
                <a:solidFill>
                  <a:schemeClr val="tx1"/>
                </a:solidFill>
                <a:latin typeface="Skolar Regular"/>
                <a:ea typeface="+mn-ea"/>
                <a:cs typeface="Skolar Regular"/>
                <a:sym typeface="Gill Sans" charset="0"/>
              </a:defRPr>
            </a:lvl4pPr>
            <a:lvl5pPr marL="1839450" indent="-401822" algn="l" rtl="0" eaLnBrk="0" fontAlgn="base" hangingPunct="0">
              <a:lnSpc>
                <a:spcPct val="100000"/>
              </a:lnSpc>
              <a:spcBef>
                <a:spcPts val="844"/>
              </a:spcBef>
              <a:spcAft>
                <a:spcPct val="0"/>
              </a:spcAft>
              <a:buSzPct val="160000"/>
              <a:buFont typeface="Arial"/>
              <a:buChar char="•"/>
              <a:defRPr sz="2500" b="0" i="0">
                <a:solidFill>
                  <a:schemeClr val="tx1"/>
                </a:solidFill>
                <a:latin typeface="Skolar Regular"/>
                <a:ea typeface="+mn-ea"/>
                <a:cs typeface="Skolar Regular"/>
                <a:sym typeface="Gill Sans" charset="0"/>
              </a:defRPr>
            </a:lvl5pPr>
            <a:lvl6pPr marL="2160908" indent="-401822" algn="l" rtl="0" fontAlgn="base">
              <a:spcBef>
                <a:spcPts val="168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2482365" indent="-401822" algn="l" rtl="0" fontAlgn="base">
              <a:spcBef>
                <a:spcPts val="168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2803822" indent="-401822" algn="l" rtl="0" fontAlgn="base">
              <a:spcBef>
                <a:spcPts val="168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3125280" indent="-401822" algn="l" rtl="0" fontAlgn="base">
              <a:spcBef>
                <a:spcPts val="168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45720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bg1"/>
                </a:solidFill>
                <a:latin typeface="Mark Offc Pro Black" charset="0"/>
                <a:ea typeface="Mark Offc Pro Black" charset="0"/>
                <a:cs typeface="Mark Offc Pro Black" charset="0"/>
              </a:rPr>
              <a:t>A foundation improving public transit through applied </a:t>
            </a:r>
            <a:br>
              <a:rPr lang="en-US" sz="3200" dirty="0">
                <a:solidFill>
                  <a:schemeClr val="bg1"/>
                </a:solidFill>
                <a:latin typeface="Mark Offc Pro Black" charset="0"/>
                <a:ea typeface="Mark Offc Pro Black" charset="0"/>
                <a:cs typeface="Mark Offc Pro Black" charset="0"/>
              </a:rPr>
            </a:br>
            <a:r>
              <a:rPr lang="en-US" sz="3200" dirty="0">
                <a:solidFill>
                  <a:schemeClr val="bg1"/>
                </a:solidFill>
                <a:latin typeface="Mark Offc Pro Black" charset="0"/>
                <a:ea typeface="Mark Offc Pro Black" charset="0"/>
                <a:cs typeface="Mark Offc Pro Black" charset="0"/>
              </a:rPr>
              <a:t>research, advocacy, events and grant-making.</a:t>
            </a:r>
            <a:endParaRPr lang="en-US" sz="2000" kern="0" dirty="0">
              <a:solidFill>
                <a:schemeClr val="bg1"/>
              </a:solidFill>
              <a:latin typeface="Mark Offc Pro Black" charset="0"/>
              <a:ea typeface="Mark Offc Pro Black" charset="0"/>
              <a:cs typeface="Mark Offc Pro Black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716379" cy="12507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9AB94B-A738-AC48-A246-43B36D4054A4}"/>
              </a:ext>
            </a:extLst>
          </p:cNvPr>
          <p:cNvSpPr txBox="1"/>
          <p:nvPr/>
        </p:nvSpPr>
        <p:spPr>
          <a:xfrm>
            <a:off x="6449568" y="926592"/>
            <a:ext cx="3364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David Bragdon, </a:t>
            </a:r>
          </a:p>
          <a:p>
            <a:r>
              <a:rPr lang="en-US" sz="2800" dirty="0">
                <a:solidFill>
                  <a:schemeClr val="bg1"/>
                </a:solidFill>
              </a:rPr>
              <a:t>Executive Director</a:t>
            </a:r>
          </a:p>
        </p:txBody>
      </p:sp>
    </p:spTree>
    <p:extLst>
      <p:ext uri="{BB962C8B-B14F-4D97-AF65-F5344CB8AC3E}">
        <p14:creationId xmlns:p14="http://schemas.microsoft.com/office/powerpoint/2010/main" val="256435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BF5D183-ED10-6943-A3DF-6377B7CA63B1}"/>
              </a:ext>
            </a:extLst>
          </p:cNvPr>
          <p:cNvSpPr/>
          <p:nvPr/>
        </p:nvSpPr>
        <p:spPr>
          <a:xfrm>
            <a:off x="392029" y="1377275"/>
            <a:ext cx="3541293" cy="4871538"/>
          </a:xfrm>
          <a:prstGeom prst="roundRect">
            <a:avLst>
              <a:gd name="adj" fmla="val 5285"/>
            </a:avLst>
          </a:prstGeom>
          <a:effectLst>
            <a:softEdge rad="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F63AEF-EBB6-E544-9EA4-EA5AF0D9F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795338"/>
          </a:xfrm>
        </p:spPr>
        <p:txBody>
          <a:bodyPr/>
          <a:lstStyle/>
          <a:p>
            <a:pPr algn="ctr"/>
            <a:r>
              <a:rPr lang="en-US" dirty="0"/>
              <a:t>Broad Coalitions Win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BCF472D-C0DD-B048-85F8-89E412E2D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035" y="1562513"/>
            <a:ext cx="3383280" cy="4579267"/>
          </a:xfrm>
        </p:spPr>
        <p:txBody>
          <a:bodyPr anchor="t">
            <a:normAutofit fontScale="92500" lnSpcReduction="20000"/>
          </a:bodyPr>
          <a:lstStyle/>
          <a:p>
            <a:pPr marL="342900" lvl="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</a:rPr>
              <a:t>Transit was included in COVID legislation due to diverse support from business, labor, environmentalists, </a:t>
            </a:r>
            <a:r>
              <a:rPr lang="en-US" b="0" dirty="0" err="1">
                <a:solidFill>
                  <a:schemeClr val="bg1"/>
                </a:solidFill>
              </a:rPr>
              <a:t>et.al</a:t>
            </a:r>
            <a:r>
              <a:rPr lang="en-US" b="0" dirty="0">
                <a:solidFill>
                  <a:schemeClr val="bg1"/>
                </a:solidFill>
              </a:rPr>
              <a:t>.</a:t>
            </a:r>
          </a:p>
          <a:p>
            <a:pPr marL="342900" lvl="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</a:rPr>
              <a:t>Successful ballot measures need support across political spectrum. </a:t>
            </a:r>
          </a:p>
          <a:p>
            <a:pPr marL="342900" lvl="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</a:rPr>
              <a:t>Big policy change like congestion pricing gets adopted only due to broad coalition. </a:t>
            </a:r>
            <a:endParaRPr lang="en-US" sz="1400" b="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547B6A-2138-3148-9CCB-E92F2FF5C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023" y="1377275"/>
            <a:ext cx="3391709" cy="48755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15FBF6-2130-2840-BFA7-6C9E6795D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662" y="1337135"/>
            <a:ext cx="3495161" cy="491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59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E24C2-D765-984A-AD92-F6CCB47B3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224" y="209014"/>
            <a:ext cx="10434681" cy="2979353"/>
          </a:xfrm>
        </p:spPr>
        <p:txBody>
          <a:bodyPr>
            <a:noAutofit/>
          </a:bodyPr>
          <a:lstStyle/>
          <a:p>
            <a:br>
              <a:rPr lang="en-US" sz="2800" dirty="0"/>
            </a:br>
            <a:br>
              <a:rPr lang="en-US" sz="2800" dirty="0"/>
            </a:br>
            <a:r>
              <a:rPr lang="en-US" sz="2400" b="0" dirty="0"/>
              <a:t>Advocating with plain language, about practical benefits that every member of society can picture, wins more victories than pleading for a service perceived as </a:t>
            </a:r>
            <a:r>
              <a:rPr lang="en-US" sz="2400" dirty="0"/>
              <a:t>only a social safety net service</a:t>
            </a:r>
            <a:r>
              <a:rPr lang="en-US" sz="2400" b="0" dirty="0"/>
              <a:t>.</a:t>
            </a:r>
            <a:br>
              <a:rPr lang="en-US" sz="2400" b="0" dirty="0"/>
            </a:br>
            <a:r>
              <a:rPr lang="en-US" sz="2400" b="0" dirty="0"/>
              <a:t> </a:t>
            </a:r>
            <a:br>
              <a:rPr lang="en-US" sz="2400" b="0" dirty="0"/>
            </a:br>
            <a:r>
              <a:rPr lang="en-US" sz="2400" b="0" dirty="0"/>
              <a:t>“Targeted universalism” strategy </a:t>
            </a:r>
            <a:r>
              <a:rPr lang="en-US" sz="2400" dirty="0"/>
              <a:t>us</a:t>
            </a:r>
            <a:r>
              <a:rPr lang="en-US" sz="2400" b="0" dirty="0"/>
              <a:t>es language that vast majorities of the public relate to, while implementation focuses on those who use </a:t>
            </a:r>
            <a:r>
              <a:rPr lang="en-US" sz="2400" dirty="0"/>
              <a:t>the service</a:t>
            </a:r>
            <a:r>
              <a:rPr lang="en-US" sz="2400" b="0" dirty="0"/>
              <a:t> most. </a:t>
            </a:r>
            <a:br>
              <a:rPr lang="en-US" sz="2400" b="0" dirty="0"/>
            </a:br>
            <a:endParaRPr lang="en-US" sz="2400" b="0" dirty="0"/>
          </a:p>
        </p:txBody>
      </p:sp>
      <p:pic>
        <p:nvPicPr>
          <p:cNvPr id="8" name="Picture 7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E528D19-8821-3742-8C5E-D1D4AE167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648" y="3188366"/>
            <a:ext cx="5571632" cy="334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91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5572849" y="6429529"/>
            <a:ext cx="1452716" cy="219456"/>
          </a:xfrm>
        </p:spPr>
        <p:txBody>
          <a:bodyPr/>
          <a:lstStyle/>
          <a:p>
            <a:r>
              <a:rPr lang="it-IT" dirty="0"/>
              <a:t>13 </a:t>
            </a:r>
            <a:r>
              <a:rPr lang="it-IT" dirty="0" err="1"/>
              <a:t>June</a:t>
            </a:r>
            <a:r>
              <a:rPr lang="it-IT" dirty="0"/>
              <a:t> 2017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56348" y="6429529"/>
            <a:ext cx="2743200" cy="219456"/>
          </a:xfrm>
        </p:spPr>
        <p:txBody>
          <a:bodyPr/>
          <a:lstStyle/>
          <a:p>
            <a:r>
              <a:rPr lang="en-US" dirty="0"/>
              <a:t>All Transportation is Local 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1" y="6429529"/>
            <a:ext cx="402236" cy="219456"/>
          </a:xfrm>
        </p:spPr>
        <p:txBody>
          <a:bodyPr/>
          <a:lstStyle/>
          <a:p>
            <a:fld id="{6779FCB3-1B9A-F54A-AD4B-E4210D779617}" type="slidenum">
              <a:rPr lang="en-US" smtClean="0"/>
              <a:t>12</a:t>
            </a:fld>
            <a:endParaRPr lang="en-US" dirty="0"/>
          </a:p>
        </p:txBody>
      </p:sp>
      <p:sp>
        <p:nvSpPr>
          <p:cNvPr id="20" name="Footer Placeholder 4"/>
          <p:cNvSpPr txBox="1">
            <a:spLocks/>
          </p:cNvSpPr>
          <p:nvPr/>
        </p:nvSpPr>
        <p:spPr>
          <a:xfrm>
            <a:off x="1367437" y="6429529"/>
            <a:ext cx="1179052" cy="21945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800" b="1" i="0" kern="800" spc="-20" baseline="0">
                <a:solidFill>
                  <a:schemeClr val="tx1"/>
                </a:solidFill>
                <a:latin typeface="Mark Offc Pro" charset="0"/>
                <a:ea typeface="Mark Offc Pro" charset="0"/>
                <a:cs typeface="Mark Offc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@</a:t>
            </a:r>
            <a:r>
              <a:rPr lang="en-US" dirty="0" err="1"/>
              <a:t>shigashide</a:t>
            </a:r>
            <a:endParaRPr lang="en-US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-1" y="0"/>
            <a:ext cx="12192001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591481" indent="-401822" algn="l" rtl="0" eaLnBrk="0" fontAlgn="base" hangingPunct="0">
              <a:lnSpc>
                <a:spcPct val="100000"/>
              </a:lnSpc>
              <a:spcBef>
                <a:spcPts val="844"/>
              </a:spcBef>
              <a:spcAft>
                <a:spcPct val="0"/>
              </a:spcAft>
              <a:buSzPct val="160000"/>
              <a:buFont typeface="Arial"/>
              <a:buChar char="•"/>
              <a:defRPr sz="2500" b="0" i="0">
                <a:solidFill>
                  <a:schemeClr val="tx1"/>
                </a:solidFill>
                <a:latin typeface="Skolar Regular"/>
                <a:ea typeface="+mn-ea"/>
                <a:cs typeface="Skolar Regular"/>
                <a:sym typeface="Gill Sans" charset="0"/>
              </a:defRPr>
            </a:lvl1pPr>
            <a:lvl2pPr marL="901866" indent="-401822" algn="l" rtl="0" eaLnBrk="0" fontAlgn="base" hangingPunct="0">
              <a:lnSpc>
                <a:spcPct val="100000"/>
              </a:lnSpc>
              <a:spcBef>
                <a:spcPts val="844"/>
              </a:spcBef>
              <a:spcAft>
                <a:spcPct val="0"/>
              </a:spcAft>
              <a:buSzPct val="160000"/>
              <a:buFont typeface="Arial"/>
              <a:buChar char="•"/>
              <a:defRPr sz="2500" b="0" i="0">
                <a:solidFill>
                  <a:schemeClr val="tx1"/>
                </a:solidFill>
                <a:latin typeface="Skolar Regular"/>
                <a:ea typeface="+mn-ea"/>
                <a:cs typeface="Skolar Regular"/>
                <a:sym typeface="Gill Sans" charset="0"/>
              </a:defRPr>
            </a:lvl2pPr>
            <a:lvl3pPr marL="1214394" indent="-401822" algn="l" rtl="0" eaLnBrk="0" fontAlgn="base" hangingPunct="0">
              <a:lnSpc>
                <a:spcPct val="100000"/>
              </a:lnSpc>
              <a:spcBef>
                <a:spcPts val="844"/>
              </a:spcBef>
              <a:spcAft>
                <a:spcPct val="0"/>
              </a:spcAft>
              <a:buSzPct val="160000"/>
              <a:buFont typeface="Arial"/>
              <a:buChar char="•"/>
              <a:defRPr sz="2500" b="0" i="0">
                <a:solidFill>
                  <a:schemeClr val="tx1"/>
                </a:solidFill>
                <a:latin typeface="Skolar Regular"/>
                <a:ea typeface="+mn-ea"/>
                <a:cs typeface="Skolar Regular"/>
                <a:sym typeface="Gill Sans" charset="0"/>
              </a:defRPr>
            </a:lvl3pPr>
            <a:lvl4pPr marL="1526922" indent="-401822" algn="l" rtl="0" eaLnBrk="0" fontAlgn="base" hangingPunct="0">
              <a:lnSpc>
                <a:spcPct val="100000"/>
              </a:lnSpc>
              <a:spcBef>
                <a:spcPts val="844"/>
              </a:spcBef>
              <a:spcAft>
                <a:spcPct val="0"/>
              </a:spcAft>
              <a:buSzPct val="160000"/>
              <a:buFont typeface="Arial"/>
              <a:buChar char="•"/>
              <a:defRPr sz="2500" b="0" i="0">
                <a:solidFill>
                  <a:schemeClr val="tx1"/>
                </a:solidFill>
                <a:latin typeface="Skolar Regular"/>
                <a:ea typeface="+mn-ea"/>
                <a:cs typeface="Skolar Regular"/>
                <a:sym typeface="Gill Sans" charset="0"/>
              </a:defRPr>
            </a:lvl4pPr>
            <a:lvl5pPr marL="1839450" indent="-401822" algn="l" rtl="0" eaLnBrk="0" fontAlgn="base" hangingPunct="0">
              <a:lnSpc>
                <a:spcPct val="100000"/>
              </a:lnSpc>
              <a:spcBef>
                <a:spcPts val="844"/>
              </a:spcBef>
              <a:spcAft>
                <a:spcPct val="0"/>
              </a:spcAft>
              <a:buSzPct val="160000"/>
              <a:buFont typeface="Arial"/>
              <a:buChar char="•"/>
              <a:defRPr sz="2500" b="0" i="0">
                <a:solidFill>
                  <a:schemeClr val="tx1"/>
                </a:solidFill>
                <a:latin typeface="Skolar Regular"/>
                <a:ea typeface="+mn-ea"/>
                <a:cs typeface="Skolar Regular"/>
                <a:sym typeface="Gill Sans" charset="0"/>
              </a:defRPr>
            </a:lvl5pPr>
            <a:lvl6pPr marL="2160908" indent="-401822" algn="l" rtl="0" fontAlgn="base">
              <a:spcBef>
                <a:spcPts val="168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2482365" indent="-401822" algn="l" rtl="0" fontAlgn="base">
              <a:spcBef>
                <a:spcPts val="168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2803822" indent="-401822" algn="l" rtl="0" fontAlgn="base">
              <a:spcBef>
                <a:spcPts val="168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3125280" indent="-401822" algn="l" rtl="0" fontAlgn="base">
              <a:spcBef>
                <a:spcPts val="168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457200" indent="0">
              <a:buNone/>
            </a:pPr>
            <a:endParaRPr lang="en-US" sz="6000" kern="0" dirty="0">
              <a:solidFill>
                <a:schemeClr val="bg1"/>
              </a:solidFill>
              <a:latin typeface="Mark Offc Pro Book" charset="0"/>
              <a:ea typeface="Mark Offc Pro Book" charset="0"/>
              <a:cs typeface="Mark Offc Pro Book" charset="0"/>
            </a:endParaRPr>
          </a:p>
          <a:p>
            <a:pPr marL="767585" lvl="1" indent="0">
              <a:buNone/>
            </a:pPr>
            <a:r>
              <a:rPr lang="en-US" sz="4000" kern="0" dirty="0">
                <a:solidFill>
                  <a:schemeClr val="bg1"/>
                </a:solidFill>
                <a:latin typeface="Mark Offc Pro Book" charset="0"/>
                <a:ea typeface="Mark Offc Pro Book" charset="0"/>
                <a:cs typeface="Mark Offc Pro Book" charset="0"/>
              </a:rPr>
              <a:t>This map </a:t>
            </a:r>
          </a:p>
          <a:p>
            <a:pPr marL="767585" lvl="1" indent="0">
              <a:buNone/>
            </a:pPr>
            <a:r>
              <a:rPr lang="en-US" sz="4000" kern="0" dirty="0">
                <a:solidFill>
                  <a:schemeClr val="bg1"/>
                </a:solidFill>
                <a:latin typeface="Mark Offc Pro Book" charset="0"/>
                <a:ea typeface="Mark Offc Pro Book" charset="0"/>
                <a:cs typeface="Mark Offc Pro Book" charset="0"/>
              </a:rPr>
              <a:t>doesn’t tell</a:t>
            </a:r>
          </a:p>
          <a:p>
            <a:pPr marL="767585" lvl="1" indent="0">
              <a:buNone/>
            </a:pPr>
            <a:r>
              <a:rPr lang="en-US" sz="4000" kern="0" dirty="0">
                <a:solidFill>
                  <a:schemeClr val="bg1"/>
                </a:solidFill>
                <a:latin typeface="Mark Offc Pro Book" charset="0"/>
                <a:ea typeface="Mark Offc Pro Book" charset="0"/>
                <a:cs typeface="Mark Offc Pro Book" charset="0"/>
              </a:rPr>
              <a:t>us much </a:t>
            </a:r>
          </a:p>
          <a:p>
            <a:pPr marL="767585" lvl="1" indent="0">
              <a:buNone/>
            </a:pPr>
            <a:r>
              <a:rPr lang="en-US" sz="4000" kern="0" dirty="0">
                <a:solidFill>
                  <a:schemeClr val="bg1"/>
                </a:solidFill>
                <a:latin typeface="Mark Offc Pro Book" charset="0"/>
                <a:ea typeface="Mark Offc Pro Book" charset="0"/>
                <a:cs typeface="Mark Offc Pro Book" charset="0"/>
              </a:rPr>
              <a:t>about</a:t>
            </a:r>
          </a:p>
          <a:p>
            <a:pPr marL="767585" lvl="1" indent="0">
              <a:buNone/>
            </a:pPr>
            <a:r>
              <a:rPr lang="en-US" sz="4000" kern="0" dirty="0">
                <a:solidFill>
                  <a:schemeClr val="bg1"/>
                </a:solidFill>
                <a:latin typeface="Mark Offc Pro Book" charset="0"/>
                <a:ea typeface="Mark Offc Pro Book" charset="0"/>
                <a:cs typeface="Mark Offc Pro Book" charset="0"/>
              </a:rPr>
              <a:t>usefulness –</a:t>
            </a:r>
          </a:p>
          <a:p>
            <a:pPr marL="767585" lvl="1" indent="0">
              <a:buNone/>
            </a:pPr>
            <a:r>
              <a:rPr lang="en-US" sz="4000" kern="0" dirty="0">
                <a:solidFill>
                  <a:schemeClr val="bg1"/>
                </a:solidFill>
                <a:latin typeface="Mark Offc Pro Book" charset="0"/>
                <a:ea typeface="Mark Offc Pro Book" charset="0"/>
                <a:cs typeface="Mark Offc Pro Book" charset="0"/>
              </a:rPr>
              <a:t>because it doesn’t</a:t>
            </a:r>
          </a:p>
          <a:p>
            <a:pPr marL="767585" lvl="1" indent="0">
              <a:buNone/>
            </a:pPr>
            <a:r>
              <a:rPr lang="en-US" sz="4000" kern="0" dirty="0">
                <a:solidFill>
                  <a:schemeClr val="bg1"/>
                </a:solidFill>
                <a:latin typeface="Mark Offc Pro Book" charset="0"/>
                <a:ea typeface="Mark Offc Pro Book" charset="0"/>
                <a:cs typeface="Mark Offc Pro Book" charset="0"/>
              </a:rPr>
              <a:t>depict frequency. </a:t>
            </a:r>
          </a:p>
          <a:p>
            <a:pPr marL="457200" indent="0">
              <a:buNone/>
            </a:pPr>
            <a:endParaRPr lang="en-US" sz="4000" i="1" kern="0" dirty="0">
              <a:solidFill>
                <a:schemeClr val="bg1"/>
              </a:solidFill>
              <a:latin typeface="Mark Offc Pro Book" charset="0"/>
              <a:ea typeface="Mark Offc Pro Book" charset="0"/>
              <a:cs typeface="Mark Offc Pro Book" charset="0"/>
            </a:endParaRPr>
          </a:p>
          <a:p>
            <a:pPr marL="457200" indent="0">
              <a:buNone/>
            </a:pPr>
            <a:endParaRPr lang="en-US" sz="4000" i="1" kern="0" dirty="0">
              <a:solidFill>
                <a:schemeClr val="bg1"/>
              </a:solidFill>
              <a:latin typeface="Mark Offc Pro Book" charset="0"/>
              <a:ea typeface="Mark Offc Pro Book" charset="0"/>
              <a:cs typeface="Mark Offc Pro Book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7437" y="6368659"/>
            <a:ext cx="4554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Mark Pro Medium" charset="0"/>
                <a:ea typeface="Mark Pro Medium" charset="0"/>
                <a:cs typeface="Mark Pro Medium" charset="0"/>
              </a:rPr>
              <a:t>St</a:t>
            </a:r>
            <a:r>
              <a:rPr lang="en-US" dirty="0">
                <a:latin typeface="Mark Pro Medium" charset="0"/>
                <a:ea typeface="Mark Pro Medium" charset="0"/>
                <a:cs typeface="Mark Pro Medium" charset="0"/>
              </a:rPr>
              <a:t>. Louis Post-Dispatch, Aug 1, 2016.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092" y="-690220"/>
            <a:ext cx="5996851" cy="775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91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113" y="803413"/>
            <a:ext cx="7175378" cy="5849143"/>
          </a:xfr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37" y="1396151"/>
            <a:ext cx="4726075" cy="1727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85" y="3215622"/>
            <a:ext cx="4730829" cy="6731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9FCB3-1B9A-F54A-AD4B-E4210D779617}" type="slidenum">
              <a:rPr lang="en-US" smtClean="0"/>
              <a:t>13</a:t>
            </a:fld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/>
        </p:nvSpPr>
        <p:spPr>
          <a:xfrm>
            <a:off x="838201" y="6429529"/>
            <a:ext cx="402236" cy="21945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800" b="1" i="0" kern="800" spc="-20" baseline="0">
                <a:solidFill>
                  <a:schemeClr val="tx1"/>
                </a:solidFill>
                <a:latin typeface="Mark Offc Pro" charset="0"/>
                <a:ea typeface="Mark Offc Pro" charset="0"/>
                <a:cs typeface="Mark Offc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79FCB3-1B9A-F54A-AD4B-E4210D77961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7" name="Footer Placeholder 4"/>
          <p:cNvSpPr txBox="1">
            <a:spLocks/>
          </p:cNvSpPr>
          <p:nvPr/>
        </p:nvSpPr>
        <p:spPr>
          <a:xfrm>
            <a:off x="1367437" y="6429529"/>
            <a:ext cx="1179052" cy="21945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800" b="1" i="0" kern="800" spc="-20" baseline="0">
                <a:solidFill>
                  <a:schemeClr val="tx1"/>
                </a:solidFill>
                <a:latin typeface="Mark Offc Pro" charset="0"/>
                <a:ea typeface="Mark Offc Pro" charset="0"/>
                <a:cs typeface="Mark Offc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@TransitCenter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34092" y="6495096"/>
            <a:ext cx="2702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Mark Offc Pro Book" charset="0"/>
                <a:ea typeface="Mark Offc Pro Book" charset="0"/>
                <a:cs typeface="Mark Offc Pro Book" charset="0"/>
              </a:rPr>
              <a:t>All-Transit, </a:t>
            </a:r>
            <a:r>
              <a:rPr lang="en-US" sz="1400" b="1" dirty="0" err="1">
                <a:latin typeface="Mark Offc Pro Book" charset="0"/>
                <a:ea typeface="Mark Offc Pro Book" charset="0"/>
                <a:cs typeface="Mark Offc Pro Book" charset="0"/>
              </a:rPr>
              <a:t>alltransit.cnt.org</a:t>
            </a:r>
            <a:endParaRPr lang="en-US" sz="1400" b="1" dirty="0">
              <a:latin typeface="Mark Offc Pro Book" charset="0"/>
              <a:ea typeface="Mark Offc Pro Book" charset="0"/>
              <a:cs typeface="Mark Offc Pro Book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-1" y="2"/>
            <a:ext cx="12192001" cy="1303879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>
            <a:lvl1pPr marL="591481" indent="-401822" algn="l" rtl="0" eaLnBrk="0" fontAlgn="base" hangingPunct="0">
              <a:lnSpc>
                <a:spcPct val="100000"/>
              </a:lnSpc>
              <a:spcBef>
                <a:spcPts val="844"/>
              </a:spcBef>
              <a:spcAft>
                <a:spcPct val="0"/>
              </a:spcAft>
              <a:buSzPct val="160000"/>
              <a:buFont typeface="Arial"/>
              <a:buChar char="•"/>
              <a:defRPr sz="2500" b="0" i="0">
                <a:solidFill>
                  <a:schemeClr val="tx1"/>
                </a:solidFill>
                <a:latin typeface="Skolar Regular"/>
                <a:ea typeface="+mn-ea"/>
                <a:cs typeface="Skolar Regular"/>
                <a:sym typeface="Gill Sans" charset="0"/>
              </a:defRPr>
            </a:lvl1pPr>
            <a:lvl2pPr marL="901866" indent="-401822" algn="l" rtl="0" eaLnBrk="0" fontAlgn="base" hangingPunct="0">
              <a:lnSpc>
                <a:spcPct val="100000"/>
              </a:lnSpc>
              <a:spcBef>
                <a:spcPts val="844"/>
              </a:spcBef>
              <a:spcAft>
                <a:spcPct val="0"/>
              </a:spcAft>
              <a:buSzPct val="160000"/>
              <a:buFont typeface="Arial"/>
              <a:buChar char="•"/>
              <a:defRPr sz="2500" b="0" i="0">
                <a:solidFill>
                  <a:schemeClr val="tx1"/>
                </a:solidFill>
                <a:latin typeface="Skolar Regular"/>
                <a:ea typeface="+mn-ea"/>
                <a:cs typeface="Skolar Regular"/>
                <a:sym typeface="Gill Sans" charset="0"/>
              </a:defRPr>
            </a:lvl2pPr>
            <a:lvl3pPr marL="1214394" indent="-401822" algn="l" rtl="0" eaLnBrk="0" fontAlgn="base" hangingPunct="0">
              <a:lnSpc>
                <a:spcPct val="100000"/>
              </a:lnSpc>
              <a:spcBef>
                <a:spcPts val="844"/>
              </a:spcBef>
              <a:spcAft>
                <a:spcPct val="0"/>
              </a:spcAft>
              <a:buSzPct val="160000"/>
              <a:buFont typeface="Arial"/>
              <a:buChar char="•"/>
              <a:defRPr sz="2500" b="0" i="0">
                <a:solidFill>
                  <a:schemeClr val="tx1"/>
                </a:solidFill>
                <a:latin typeface="Skolar Regular"/>
                <a:ea typeface="+mn-ea"/>
                <a:cs typeface="Skolar Regular"/>
                <a:sym typeface="Gill Sans" charset="0"/>
              </a:defRPr>
            </a:lvl3pPr>
            <a:lvl4pPr marL="1526922" indent="-401822" algn="l" rtl="0" eaLnBrk="0" fontAlgn="base" hangingPunct="0">
              <a:lnSpc>
                <a:spcPct val="100000"/>
              </a:lnSpc>
              <a:spcBef>
                <a:spcPts val="844"/>
              </a:spcBef>
              <a:spcAft>
                <a:spcPct val="0"/>
              </a:spcAft>
              <a:buSzPct val="160000"/>
              <a:buFont typeface="Arial"/>
              <a:buChar char="•"/>
              <a:defRPr sz="2500" b="0" i="0">
                <a:solidFill>
                  <a:schemeClr val="tx1"/>
                </a:solidFill>
                <a:latin typeface="Skolar Regular"/>
                <a:ea typeface="+mn-ea"/>
                <a:cs typeface="Skolar Regular"/>
                <a:sym typeface="Gill Sans" charset="0"/>
              </a:defRPr>
            </a:lvl4pPr>
            <a:lvl5pPr marL="1839450" indent="-401822" algn="l" rtl="0" eaLnBrk="0" fontAlgn="base" hangingPunct="0">
              <a:lnSpc>
                <a:spcPct val="100000"/>
              </a:lnSpc>
              <a:spcBef>
                <a:spcPts val="844"/>
              </a:spcBef>
              <a:spcAft>
                <a:spcPct val="0"/>
              </a:spcAft>
              <a:buSzPct val="160000"/>
              <a:buFont typeface="Arial"/>
              <a:buChar char="•"/>
              <a:defRPr sz="2500" b="0" i="0">
                <a:solidFill>
                  <a:schemeClr val="tx1"/>
                </a:solidFill>
                <a:latin typeface="Skolar Regular"/>
                <a:ea typeface="+mn-ea"/>
                <a:cs typeface="Skolar Regular"/>
                <a:sym typeface="Gill Sans" charset="0"/>
              </a:defRPr>
            </a:lvl5pPr>
            <a:lvl6pPr marL="2160908" indent="-401822" algn="l" rtl="0" fontAlgn="base">
              <a:spcBef>
                <a:spcPts val="168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2482365" indent="-401822" algn="l" rtl="0" fontAlgn="base">
              <a:spcBef>
                <a:spcPts val="168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2803822" indent="-401822" algn="l" rtl="0" fontAlgn="base">
              <a:spcBef>
                <a:spcPts val="168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3125280" indent="-401822" algn="l" rtl="0" fontAlgn="base">
              <a:spcBef>
                <a:spcPts val="168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457200" indent="0">
              <a:buNone/>
            </a:pPr>
            <a:r>
              <a:rPr lang="en-US" sz="3600" kern="0" dirty="0">
                <a:solidFill>
                  <a:schemeClr val="bg1"/>
                </a:solidFill>
                <a:latin typeface="Mark Offc Pro Book" charset="0"/>
                <a:ea typeface="Mark Offc Pro Book" charset="0"/>
                <a:cs typeface="Mark Offc Pro Book" charset="0"/>
              </a:rPr>
              <a:t>Frequency and connectivity are most important -      and must be depicted in terms of “access” not lines </a:t>
            </a:r>
            <a:endParaRPr lang="en-US" sz="2400" kern="0" dirty="0">
              <a:solidFill>
                <a:schemeClr val="bg1"/>
              </a:solidFill>
              <a:latin typeface="Mark Offc Pro Book" charset="0"/>
              <a:ea typeface="Mark Offc Pro Book" charset="0"/>
              <a:cs typeface="Mark Offc Pro Book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57788" y="64293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5" name="Slide Number Placeholder 5"/>
          <p:cNvSpPr txBox="1">
            <a:spLocks/>
          </p:cNvSpPr>
          <p:nvPr/>
        </p:nvSpPr>
        <p:spPr>
          <a:xfrm>
            <a:off x="990601" y="6581929"/>
            <a:ext cx="402236" cy="21945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800" b="1" i="0" kern="800" spc="-20" baseline="0">
                <a:solidFill>
                  <a:schemeClr val="tx1"/>
                </a:solidFill>
                <a:latin typeface="Mark Offc Pro" charset="0"/>
                <a:ea typeface="Mark Offc Pro" charset="0"/>
                <a:cs typeface="Mark Offc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79FCB3-1B9A-F54A-AD4B-E4210D77961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6" name="Slide Number Placeholder 5"/>
          <p:cNvSpPr txBox="1">
            <a:spLocks/>
          </p:cNvSpPr>
          <p:nvPr/>
        </p:nvSpPr>
        <p:spPr>
          <a:xfrm>
            <a:off x="990601" y="6581929"/>
            <a:ext cx="402236" cy="21945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800" b="1" i="0" kern="800" spc="-20" baseline="0">
                <a:solidFill>
                  <a:schemeClr val="tx1"/>
                </a:solidFill>
                <a:latin typeface="Mark Offc Pro" charset="0"/>
                <a:ea typeface="Mark Offc Pro" charset="0"/>
                <a:cs typeface="Mark Offc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79FCB3-1B9A-F54A-AD4B-E4210D77961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7" name="Footer Placeholder 4"/>
          <p:cNvSpPr txBox="1">
            <a:spLocks/>
          </p:cNvSpPr>
          <p:nvPr/>
        </p:nvSpPr>
        <p:spPr>
          <a:xfrm>
            <a:off x="1519837" y="6581929"/>
            <a:ext cx="1179052" cy="21945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800" b="1" i="0" kern="800" spc="-20" baseline="0">
                <a:solidFill>
                  <a:schemeClr val="tx1"/>
                </a:solidFill>
                <a:latin typeface="Mark Offc Pro" charset="0"/>
                <a:ea typeface="Mark Offc Pro" charset="0"/>
                <a:cs typeface="Mark Offc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@TransitCenter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84" y="3907231"/>
            <a:ext cx="2335205" cy="29083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487" y="3907231"/>
            <a:ext cx="2395625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97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21016F-DB75-1443-A622-8927AB67B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0234"/>
            <a:ext cx="7003355" cy="4867835"/>
          </a:xfrm>
          <a:prstGeom prst="rect">
            <a:avLst/>
          </a:prstGeom>
        </p:spPr>
      </p:pic>
      <p:sp>
        <p:nvSpPr>
          <p:cNvPr id="213" name="Google Shape;213;p3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63600"/>
          </a:xfrm>
          <a:prstGeom prst="rect">
            <a:avLst/>
          </a:prstGeom>
          <a:solidFill>
            <a:srgbClr val="000000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5400" b="0" dirty="0" err="1">
                <a:solidFill>
                  <a:srgbClr val="FFFFFF"/>
                </a:solidFill>
                <a:highlight>
                  <a:srgbClr val="000000"/>
                </a:highlight>
                <a:latin typeface="Mark Offc Pro Book" panose="020B0604020101010102" pitchFamily="34" charset="77"/>
                <a:ea typeface="Proxima Nova"/>
                <a:cs typeface="Proxima Nova"/>
                <a:sym typeface="Proxima Nova"/>
              </a:rPr>
              <a:t>TransitCenter’s</a:t>
            </a:r>
            <a:r>
              <a:rPr lang="en" sz="5400" b="0" dirty="0">
                <a:solidFill>
                  <a:srgbClr val="FFFFFF"/>
                </a:solidFill>
                <a:highlight>
                  <a:srgbClr val="000000"/>
                </a:highlight>
                <a:latin typeface="Mark Offc Pro Book" panose="020B0604020101010102" pitchFamily="34" charset="77"/>
                <a:ea typeface="Proxima Nova"/>
                <a:cs typeface="Proxima Nova"/>
                <a:sym typeface="Proxima Nova"/>
              </a:rPr>
              <a:t> Equity Dashboard</a:t>
            </a:r>
            <a:endParaRPr sz="5400" b="0" dirty="0">
              <a:solidFill>
                <a:srgbClr val="FFFFFF"/>
              </a:solidFill>
              <a:highlight>
                <a:srgbClr val="000000"/>
              </a:highlight>
              <a:latin typeface="Mark Offc Pro Book" panose="020B0604020101010102" pitchFamily="34" charset="77"/>
              <a:ea typeface="Proxima Nova"/>
              <a:cs typeface="Proxima Nova"/>
              <a:sym typeface="Proxima Nov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BE4DD-21D1-DF48-A45A-69FEE9467408}"/>
              </a:ext>
            </a:extLst>
          </p:cNvPr>
          <p:cNvSpPr txBox="1">
            <a:spLocks/>
          </p:cNvSpPr>
          <p:nvPr/>
        </p:nvSpPr>
        <p:spPr bwMode="auto">
          <a:xfrm>
            <a:off x="5831541" y="911039"/>
            <a:ext cx="6360459" cy="573180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>
            <a:lvl1pPr marL="591481" indent="-401822" algn="l" rtl="0" eaLnBrk="0" fontAlgn="base" hangingPunct="0">
              <a:lnSpc>
                <a:spcPct val="100000"/>
              </a:lnSpc>
              <a:spcBef>
                <a:spcPts val="844"/>
              </a:spcBef>
              <a:spcAft>
                <a:spcPct val="0"/>
              </a:spcAft>
              <a:buSzPct val="160000"/>
              <a:buFont typeface="Arial"/>
              <a:buChar char="•"/>
              <a:defRPr sz="2500" b="0" i="0">
                <a:solidFill>
                  <a:schemeClr val="tx1"/>
                </a:solidFill>
                <a:latin typeface="Skolar Regular"/>
                <a:ea typeface="+mn-ea"/>
                <a:cs typeface="Skolar Regular"/>
                <a:sym typeface="Gill Sans" charset="0"/>
              </a:defRPr>
            </a:lvl1pPr>
            <a:lvl2pPr marL="901866" indent="-401822" algn="l" rtl="0" eaLnBrk="0" fontAlgn="base" hangingPunct="0">
              <a:lnSpc>
                <a:spcPct val="100000"/>
              </a:lnSpc>
              <a:spcBef>
                <a:spcPts val="844"/>
              </a:spcBef>
              <a:spcAft>
                <a:spcPct val="0"/>
              </a:spcAft>
              <a:buSzPct val="160000"/>
              <a:buFont typeface="Arial"/>
              <a:buChar char="•"/>
              <a:defRPr sz="2500" b="0" i="0">
                <a:solidFill>
                  <a:schemeClr val="tx1"/>
                </a:solidFill>
                <a:latin typeface="Skolar Regular"/>
                <a:ea typeface="+mn-ea"/>
                <a:cs typeface="Skolar Regular"/>
                <a:sym typeface="Gill Sans" charset="0"/>
              </a:defRPr>
            </a:lvl2pPr>
            <a:lvl3pPr marL="1214394" indent="-401822" algn="l" rtl="0" eaLnBrk="0" fontAlgn="base" hangingPunct="0">
              <a:lnSpc>
                <a:spcPct val="100000"/>
              </a:lnSpc>
              <a:spcBef>
                <a:spcPts val="844"/>
              </a:spcBef>
              <a:spcAft>
                <a:spcPct val="0"/>
              </a:spcAft>
              <a:buSzPct val="160000"/>
              <a:buFont typeface="Arial"/>
              <a:buChar char="•"/>
              <a:defRPr sz="2500" b="0" i="0">
                <a:solidFill>
                  <a:schemeClr val="tx1"/>
                </a:solidFill>
                <a:latin typeface="Skolar Regular"/>
                <a:ea typeface="+mn-ea"/>
                <a:cs typeface="Skolar Regular"/>
                <a:sym typeface="Gill Sans" charset="0"/>
              </a:defRPr>
            </a:lvl3pPr>
            <a:lvl4pPr marL="1526922" indent="-401822" algn="l" rtl="0" eaLnBrk="0" fontAlgn="base" hangingPunct="0">
              <a:lnSpc>
                <a:spcPct val="100000"/>
              </a:lnSpc>
              <a:spcBef>
                <a:spcPts val="844"/>
              </a:spcBef>
              <a:spcAft>
                <a:spcPct val="0"/>
              </a:spcAft>
              <a:buSzPct val="160000"/>
              <a:buFont typeface="Arial"/>
              <a:buChar char="•"/>
              <a:defRPr sz="2500" b="0" i="0">
                <a:solidFill>
                  <a:schemeClr val="tx1"/>
                </a:solidFill>
                <a:latin typeface="Skolar Regular"/>
                <a:ea typeface="+mn-ea"/>
                <a:cs typeface="Skolar Regular"/>
                <a:sym typeface="Gill Sans" charset="0"/>
              </a:defRPr>
            </a:lvl4pPr>
            <a:lvl5pPr marL="1839450" indent="-401822" algn="l" rtl="0" eaLnBrk="0" fontAlgn="base" hangingPunct="0">
              <a:lnSpc>
                <a:spcPct val="100000"/>
              </a:lnSpc>
              <a:spcBef>
                <a:spcPts val="844"/>
              </a:spcBef>
              <a:spcAft>
                <a:spcPct val="0"/>
              </a:spcAft>
              <a:buSzPct val="160000"/>
              <a:buFont typeface="Arial"/>
              <a:buChar char="•"/>
              <a:defRPr sz="2500" b="0" i="0">
                <a:solidFill>
                  <a:schemeClr val="tx1"/>
                </a:solidFill>
                <a:latin typeface="Skolar Regular"/>
                <a:ea typeface="+mn-ea"/>
                <a:cs typeface="Skolar Regular"/>
                <a:sym typeface="Gill Sans" charset="0"/>
              </a:defRPr>
            </a:lvl5pPr>
            <a:lvl6pPr marL="2160908" indent="-401822" algn="l" rtl="0" fontAlgn="base">
              <a:spcBef>
                <a:spcPts val="168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2482365" indent="-401822" algn="l" rtl="0" fontAlgn="base">
              <a:spcBef>
                <a:spcPts val="168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2803822" indent="-401822" algn="l" rtl="0" fontAlgn="base">
              <a:spcBef>
                <a:spcPts val="168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3125280" indent="-401822" algn="l" rtl="0" fontAlgn="base">
              <a:spcBef>
                <a:spcPts val="1687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457200" indent="0">
              <a:buNone/>
            </a:pPr>
            <a:r>
              <a:rPr lang="en-US" sz="3600" kern="0" dirty="0">
                <a:solidFill>
                  <a:srgbClr val="000000"/>
                </a:solidFill>
                <a:latin typeface="Mark Offc Pro Book" charset="0"/>
                <a:ea typeface="Mark Offc Pro Book" charset="0"/>
                <a:cs typeface="Mark Offc Pro Book" charset="0"/>
              </a:rPr>
              <a:t>Our aims:</a:t>
            </a:r>
          </a:p>
          <a:p>
            <a:pPr marL="1028700" indent="-571500"/>
            <a:r>
              <a:rPr lang="en-US" sz="2800" kern="0" dirty="0">
                <a:solidFill>
                  <a:srgbClr val="000000"/>
                </a:solidFill>
                <a:latin typeface="Mark Offc Pro Book" charset="0"/>
                <a:ea typeface="Mark Offc Pro Book" charset="0"/>
                <a:cs typeface="Mark Offc Pro Book" charset="0"/>
              </a:rPr>
              <a:t>Assess outcomes for entire network </a:t>
            </a:r>
          </a:p>
          <a:p>
            <a:pPr marL="1028700" indent="-571500"/>
            <a:r>
              <a:rPr lang="en-US" sz="2800" kern="0" dirty="0">
                <a:solidFill>
                  <a:srgbClr val="000000"/>
                </a:solidFill>
                <a:latin typeface="Mark Offc Pro Book" charset="0"/>
                <a:ea typeface="Mark Offc Pro Book" charset="0"/>
                <a:cs typeface="Mark Offc Pro Book" charset="0"/>
              </a:rPr>
              <a:t>Focus on outcomes for riders, not jurisdictions</a:t>
            </a:r>
          </a:p>
          <a:p>
            <a:pPr marL="1028700" indent="-571500"/>
            <a:r>
              <a:rPr lang="en-US" sz="2800" kern="0" dirty="0">
                <a:solidFill>
                  <a:srgbClr val="000000"/>
                </a:solidFill>
                <a:latin typeface="Mark Offc Pro Book" charset="0"/>
                <a:ea typeface="Mark Offc Pro Book" charset="0"/>
                <a:cs typeface="Mark Offc Pro Book" charset="0"/>
              </a:rPr>
              <a:t>Demonstrate people’s ability to access a variety of needs, disaggregated by race, income, demographics</a:t>
            </a:r>
          </a:p>
        </p:txBody>
      </p:sp>
    </p:spTree>
    <p:extLst>
      <p:ext uri="{BB962C8B-B14F-4D97-AF65-F5344CB8AC3E}">
        <p14:creationId xmlns:p14="http://schemas.microsoft.com/office/powerpoint/2010/main" val="225651584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/>
          <p:nvPr/>
        </p:nvSpPr>
        <p:spPr>
          <a:xfrm>
            <a:off x="0" y="0"/>
            <a:ext cx="4892400" cy="414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77800" y="249600"/>
            <a:ext cx="4514800" cy="39896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buSzPts val="990"/>
            </a:pPr>
            <a:r>
              <a:rPr lang="en" sz="2693" b="1" i="1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Dashboard goal</a:t>
            </a:r>
            <a:r>
              <a:rPr lang="en" sz="2693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: diagnose </a:t>
            </a:r>
            <a:r>
              <a:rPr lang="en" sz="2693" b="1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transportation inequities, </a:t>
            </a:r>
            <a:r>
              <a:rPr lang="en" sz="2693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then</a:t>
            </a:r>
            <a:r>
              <a:rPr lang="en" sz="2693" b="1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2693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plan &amp;</a:t>
            </a:r>
            <a:r>
              <a:rPr lang="en" sz="2693" b="1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provide service that alleviates those inequities  </a:t>
            </a:r>
            <a:endParaRPr sz="2693" b="1" dirty="0">
              <a:solidFill>
                <a:schemeClr val="tx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2353"/>
          <a:stretch/>
        </p:blipFill>
        <p:spPr>
          <a:xfrm>
            <a:off x="1" y="4144701"/>
            <a:ext cx="6852932" cy="271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2600" y="67311"/>
            <a:ext cx="7299400" cy="4077392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6852933" y="4144633"/>
            <a:ext cx="5339200" cy="2713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Clr>
                <a:schemeClr val="dk1"/>
              </a:buClr>
              <a:buSzPts val="990"/>
            </a:pPr>
            <a:r>
              <a:rPr lang="en" sz="2027" b="1" i="1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Dashboard</a:t>
            </a:r>
            <a:r>
              <a:rPr lang="en" sz="2027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: measures </a:t>
            </a:r>
            <a:r>
              <a:rPr lang="en" sz="2027" b="1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access to opportunity on public transit</a:t>
            </a:r>
            <a:r>
              <a:rPr lang="en" sz="2027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2027" dirty="0">
              <a:solidFill>
                <a:schemeClr val="tx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609585" indent="-425016">
              <a:buSzPts val="1420"/>
              <a:buFont typeface="Raleway"/>
              <a:buChar char="●"/>
            </a:pPr>
            <a:r>
              <a:rPr lang="en" sz="1893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E.g. how many jobs can the average Black resident of D.C. get to in 45 min?</a:t>
            </a:r>
            <a:endParaRPr sz="1893" dirty="0">
              <a:solidFill>
                <a:schemeClr val="tx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609585" indent="-425016">
              <a:buSzPts val="1420"/>
              <a:buFont typeface="Raleway"/>
              <a:buChar char="●"/>
            </a:pPr>
            <a:r>
              <a:rPr lang="en" sz="1893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How long is the transit trip to the nearest grocery store from my home?</a:t>
            </a:r>
            <a:endParaRPr sz="1893" dirty="0">
              <a:solidFill>
                <a:schemeClr val="tx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>
              <a:buClr>
                <a:schemeClr val="dk1"/>
              </a:buClr>
              <a:buSzPts val="990"/>
            </a:pPr>
            <a:endParaRPr sz="2027" dirty="0"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11202279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2ECE16C-EDDC-BD49-8862-CF5B90ACE29A}"/>
              </a:ext>
            </a:extLst>
          </p:cNvPr>
          <p:cNvSpPr/>
          <p:nvPr/>
        </p:nvSpPr>
        <p:spPr>
          <a:xfrm>
            <a:off x="392029" y="1429827"/>
            <a:ext cx="3541293" cy="4767962"/>
          </a:xfrm>
          <a:prstGeom prst="roundRect">
            <a:avLst>
              <a:gd name="adj" fmla="val 5285"/>
            </a:avLst>
          </a:prstGeom>
          <a:effectLst>
            <a:softEdge rad="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F63AEF-EBB6-E544-9EA4-EA5AF0D9F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795338"/>
          </a:xfrm>
        </p:spPr>
        <p:txBody>
          <a:bodyPr>
            <a:noAutofit/>
          </a:bodyPr>
          <a:lstStyle/>
          <a:p>
            <a:r>
              <a:rPr lang="en-US" sz="3600" dirty="0"/>
              <a:t>Win better transit, with a broad coalition and message – </a:t>
            </a:r>
            <a:br>
              <a:rPr lang="en-US" sz="3600" dirty="0"/>
            </a:br>
            <a:r>
              <a:rPr lang="en-US" sz="3600" dirty="0"/>
              <a:t>and clear intention of practical outcomes and benefits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BCF472D-C0DD-B048-85F8-89E412E2D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0125" y="1554907"/>
            <a:ext cx="3185101" cy="4493795"/>
          </a:xfrm>
        </p:spPr>
        <p:txBody>
          <a:bodyPr anchor="ctr">
            <a:normAutofit lnSpcReduction="10000"/>
          </a:bodyPr>
          <a:lstStyle/>
          <a:p>
            <a:pPr algn="ctr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Growing More Ridership is the Key to Transit’s Societal Impact: Whether Equity, Environmental or Economic.</a:t>
            </a:r>
          </a:p>
          <a:p>
            <a:pPr algn="ctr">
              <a:lnSpc>
                <a:spcPct val="11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</a:rPr>
              <a:t>Growing More Ridership Requires Intentional Focus on Fundamentals </a:t>
            </a:r>
          </a:p>
        </p:txBody>
      </p:sp>
      <p:pic>
        <p:nvPicPr>
          <p:cNvPr id="4" name="Picture 3" descr="A bus is parked at a bus stop&#10;&#10;Description automatically generated with low confidence">
            <a:extLst>
              <a:ext uri="{FF2B5EF4-FFF2-40B4-BE49-F238E27FC236}">
                <a16:creationId xmlns:a16="http://schemas.microsoft.com/office/drawing/2014/main" id="{32FF5635-BF37-9C42-9B11-4EF559A45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1"/>
          <a:stretch/>
        </p:blipFill>
        <p:spPr>
          <a:xfrm>
            <a:off x="7374835" y="3147763"/>
            <a:ext cx="4425136" cy="3218447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CD3DF2BF-516E-514E-858B-94DBB8901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427" y="1603245"/>
            <a:ext cx="2918507" cy="2762731"/>
          </a:xfrm>
          <a:prstGeom prst="rect">
            <a:avLst/>
          </a:prstGeom>
        </p:spPr>
      </p:pic>
      <p:pic>
        <p:nvPicPr>
          <p:cNvPr id="11" name="Picture 10" descr="A bus travels down the street&#10;&#10;Description automatically generated">
            <a:extLst>
              <a:ext uri="{FF2B5EF4-FFF2-40B4-BE49-F238E27FC236}">
                <a16:creationId xmlns:a16="http://schemas.microsoft.com/office/drawing/2014/main" id="{DEE8DBCF-93F4-0D40-ADF7-11993CFE0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249" y="3996381"/>
            <a:ext cx="2743200" cy="157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80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Screen Shot 2016-04-20 at 5.43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660" y="1"/>
            <a:ext cx="13309323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9FCB3-1B9A-F54A-AD4B-E4210D779617}" type="slidenum">
              <a:rPr lang="en-US" smtClean="0"/>
              <a:t>17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17377" y="5646420"/>
            <a:ext cx="8080375" cy="1211579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9" tIns="45719" rIns="91439" bIns="45719" rtlCol="0" anchor="ctr"/>
          <a:lstStyle/>
          <a:p>
            <a:r>
              <a:rPr lang="en-US" sz="2800" dirty="0">
                <a:latin typeface="Mark Offc Pro Book"/>
                <a:cs typeface="Mark Offc Pro Book"/>
              </a:rPr>
              <a:t>David Bragdon | </a:t>
            </a:r>
            <a:r>
              <a:rPr lang="en-US" sz="2800" dirty="0">
                <a:latin typeface="Mark Offc Pro Book"/>
                <a:cs typeface="Mark Offc Pro Book"/>
                <a:hlinkClick r:id="rId3"/>
              </a:rPr>
              <a:t>dbragdon@transitcenter.org</a:t>
            </a:r>
            <a:endParaRPr lang="en-US" sz="2800" dirty="0">
              <a:latin typeface="Mark Offc Pro Book"/>
              <a:cs typeface="Mark Offc Pro Book"/>
            </a:endParaRPr>
          </a:p>
          <a:p>
            <a:r>
              <a:rPr lang="en-US" sz="2800" dirty="0">
                <a:latin typeface="Mark Offc Pro Book"/>
                <a:cs typeface="Mark Offc Pro Book"/>
              </a:rPr>
              <a:t>@</a:t>
            </a:r>
            <a:r>
              <a:rPr lang="en-US" sz="2800" dirty="0" err="1">
                <a:latin typeface="Mark Offc Pro Book"/>
                <a:cs typeface="Mark Offc Pro Book"/>
              </a:rPr>
              <a:t>TransitCenter</a:t>
            </a:r>
            <a:endParaRPr lang="en-US" sz="2800" dirty="0">
              <a:latin typeface="Mark Offc Pro Book"/>
              <a:cs typeface="Mark Offc Pro Book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660" y="1"/>
            <a:ext cx="7131424" cy="189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34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9FCB3-1B9A-F54A-AD4B-E4210D779617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32" y="385052"/>
            <a:ext cx="4662730" cy="56780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909" y="270752"/>
            <a:ext cx="2682059" cy="33154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815" y="2828925"/>
            <a:ext cx="2666577" cy="33770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510698" y="1089467"/>
            <a:ext cx="356700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Mark Offc Pro" charset="0"/>
                <a:ea typeface="Mark Offc Pro" charset="0"/>
                <a:cs typeface="Mark Offc Pro" charset="0"/>
              </a:rPr>
              <a:t>Find our work at:</a:t>
            </a:r>
            <a:endParaRPr lang="en-US" sz="2400" b="1" dirty="0">
              <a:latin typeface="Mark Offc Pro" charset="0"/>
              <a:ea typeface="Mark Offc Pro" charset="0"/>
              <a:cs typeface="Mark Offc Pro" charset="0"/>
              <a:hlinkClick r:id="" action="ppaction://noaction"/>
            </a:endParaRPr>
          </a:p>
          <a:p>
            <a:r>
              <a:rPr lang="en-US" sz="2400" b="1" dirty="0">
                <a:latin typeface="Mark Offc Pro" charset="0"/>
                <a:ea typeface="Mark Offc Pro" charset="0"/>
                <a:cs typeface="Mark Offc Pro" charset="0"/>
                <a:hlinkClick r:id="" action="ppaction://noaction"/>
              </a:rPr>
              <a:t>www.transitcenter.org</a:t>
            </a:r>
            <a:endParaRPr lang="en-US" sz="2400" b="1" dirty="0">
              <a:latin typeface="Mark Offc Pro" charset="0"/>
              <a:ea typeface="Mark Offc Pro" charset="0"/>
              <a:cs typeface="Mark Offc Pro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Mark Offc Pro" charset="0"/>
                <a:ea typeface="Mark Offc Pro" charset="0"/>
                <a:cs typeface="Mark Offc Pro" charset="0"/>
              </a:rPr>
              <a:t>@</a:t>
            </a:r>
            <a:r>
              <a:rPr lang="en-US" sz="2400" b="1" dirty="0" err="1">
                <a:solidFill>
                  <a:srgbClr val="000000"/>
                </a:solidFill>
                <a:latin typeface="Mark Offc Pro" charset="0"/>
                <a:ea typeface="Mark Offc Pro" charset="0"/>
                <a:cs typeface="Mark Offc Pro" charset="0"/>
              </a:rPr>
              <a:t>TransitCenter</a:t>
            </a:r>
            <a:endParaRPr lang="en-US" sz="2400" b="1" dirty="0">
              <a:solidFill>
                <a:srgbClr val="000000"/>
              </a:solidFill>
              <a:latin typeface="Mark Offc Pro" charset="0"/>
              <a:ea typeface="Mark Offc Pro" charset="0"/>
              <a:cs typeface="Mark Offc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019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357306" y="2743199"/>
            <a:ext cx="5693927" cy="2411895"/>
          </a:xfrm>
        </p:spPr>
        <p:txBody>
          <a:bodyPr>
            <a:normAutofit fontScale="90000"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Mark Offc Pro Book" panose="020B0604020101010102" pitchFamily="34" charset="77"/>
              </a:rPr>
              <a:t>Using data to Re</a:t>
            </a:r>
            <a:br>
              <a:rPr lang="en-US" sz="3100" b="0" dirty="0">
                <a:solidFill>
                  <a:schemeClr val="bg1"/>
                </a:solidFill>
                <a:latin typeface="Mark Offc Pro Book" panose="020B0604020101010102" pitchFamily="34" charset="77"/>
              </a:rPr>
            </a:br>
            <a:br>
              <a:rPr lang="en-US" sz="3100" b="0" dirty="0">
                <a:solidFill>
                  <a:schemeClr val="bg1"/>
                </a:solidFill>
                <a:latin typeface="Mark Offc Pro Book" panose="020B0604020101010102" pitchFamily="34" charset="77"/>
              </a:rPr>
            </a:br>
            <a:br>
              <a:rPr lang="en-US" sz="3200" b="0" dirty="0">
                <a:solidFill>
                  <a:schemeClr val="bg1"/>
                </a:solidFill>
                <a:latin typeface="Mark Offc Pro Book" panose="020B0604020101010102" pitchFamily="34" charset="77"/>
              </a:rPr>
            </a:br>
            <a:br>
              <a:rPr lang="en-US" sz="3200" dirty="0"/>
            </a:br>
            <a:br>
              <a:rPr lang="en-US" sz="3100" b="0" dirty="0"/>
            </a:br>
            <a:br>
              <a:rPr lang="en-US" sz="3100" b="0" dirty="0"/>
            </a:br>
            <a:br>
              <a:rPr lang="en-US" sz="3100" b="0" dirty="0"/>
            </a:br>
            <a:br>
              <a:rPr lang="en-US" sz="3100" b="0" dirty="0"/>
            </a:br>
            <a:br>
              <a:rPr lang="en-US" sz="3100" b="0" dirty="0"/>
            </a:br>
            <a:br>
              <a:rPr lang="en-US" sz="3100" b="0" i="1" dirty="0"/>
            </a:br>
            <a:endParaRPr lang="en-US" sz="3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DC58E1-1888-3247-9D7B-859A3D9AF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332" y="1495237"/>
            <a:ext cx="7575877" cy="4907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33E6A7-0D8F-1546-A4AA-F0FD00B72EA3}"/>
              </a:ext>
            </a:extLst>
          </p:cNvPr>
          <p:cNvSpPr txBox="1"/>
          <p:nvPr/>
        </p:nvSpPr>
        <p:spPr>
          <a:xfrm>
            <a:off x="2647980" y="501924"/>
            <a:ext cx="6036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Follow Our Regular Blog Posts</a:t>
            </a:r>
          </a:p>
        </p:txBody>
      </p:sp>
    </p:spTree>
    <p:extLst>
      <p:ext uri="{BB962C8B-B14F-4D97-AF65-F5344CB8AC3E}">
        <p14:creationId xmlns:p14="http://schemas.microsoft.com/office/powerpoint/2010/main" val="1061487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E24C2-D765-984A-AD92-F6CCB47B3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1352"/>
            <a:ext cx="5141496" cy="5620850"/>
          </a:xfrm>
        </p:spPr>
        <p:txBody>
          <a:bodyPr anchor="ctr">
            <a:normAutofit fontScale="90000"/>
          </a:bodyPr>
          <a:lstStyle/>
          <a:p>
            <a:r>
              <a:rPr lang="en-US" sz="4900" dirty="0"/>
              <a:t>Our guiding belief:</a:t>
            </a:r>
            <a:br>
              <a:rPr lang="en-US" dirty="0"/>
            </a:br>
            <a:br>
              <a:rPr lang="en-US" dirty="0"/>
            </a:br>
            <a:r>
              <a:rPr lang="en-US" sz="4000" b="0" dirty="0"/>
              <a:t>Making transit more frequent, reliable, fast and </a:t>
            </a:r>
            <a:r>
              <a:rPr lang="en-US" sz="4000" dirty="0"/>
              <a:t>18 hours a day 7 days a week</a:t>
            </a:r>
            <a:r>
              <a:rPr lang="en-US" sz="4000" b="0" dirty="0"/>
              <a:t> – </a:t>
            </a:r>
            <a:r>
              <a:rPr lang="en-US" sz="4000" b="0" i="1" dirty="0"/>
              <a:t>improving usefulness for current and potential riders </a:t>
            </a:r>
            <a:r>
              <a:rPr lang="en-US" sz="4000" b="0" dirty="0"/>
              <a:t>– is most important</a:t>
            </a:r>
            <a:br>
              <a:rPr lang="en-US" sz="4000" b="0" dirty="0"/>
            </a:br>
            <a:br>
              <a:rPr lang="en-US" sz="4000" b="0" dirty="0"/>
            </a:br>
            <a:endParaRPr lang="en-US" b="0" dirty="0"/>
          </a:p>
        </p:txBody>
      </p:sp>
      <p:pic>
        <p:nvPicPr>
          <p:cNvPr id="7" name="Picture 6" descr="A picture containing outdoor, person, street, sidewalk&#10;&#10;Description automatically generated">
            <a:extLst>
              <a:ext uri="{FF2B5EF4-FFF2-40B4-BE49-F238E27FC236}">
                <a16:creationId xmlns:a16="http://schemas.microsoft.com/office/drawing/2014/main" id="{0C6BC10E-1BB9-9B49-92CE-88E9912CD7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48" b="3048"/>
          <a:stretch/>
        </p:blipFill>
        <p:spPr>
          <a:xfrm>
            <a:off x="6299207" y="581352"/>
            <a:ext cx="4788568" cy="562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77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E24C2-D765-984A-AD92-F6CCB47B3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12" y="189187"/>
            <a:ext cx="5965935" cy="2200445"/>
          </a:xfrm>
        </p:spPr>
        <p:txBody>
          <a:bodyPr>
            <a:noAutofit/>
          </a:bodyPr>
          <a:lstStyle/>
          <a:p>
            <a:br>
              <a:rPr lang="en-US" sz="2800" dirty="0"/>
            </a:br>
            <a:br>
              <a:rPr lang="en-US" sz="2800" dirty="0"/>
            </a:br>
            <a:r>
              <a:rPr lang="en-US" sz="3600" b="0" dirty="0" err="1"/>
              <a:t>TransitCenter</a:t>
            </a:r>
            <a:r>
              <a:rPr lang="en-US" sz="3600" b="0" dirty="0"/>
              <a:t> grants support both rider organizing for service improvements now, and technical advocacy for long-term policy change. </a:t>
            </a:r>
            <a:endParaRPr lang="en-US" sz="3600" dirty="0"/>
          </a:p>
        </p:txBody>
      </p:sp>
      <p:pic>
        <p:nvPicPr>
          <p:cNvPr id="7" name="Picture 6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9D041D0D-14E6-D14B-BF90-1351462C1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13" y="3429000"/>
            <a:ext cx="5574632" cy="3105867"/>
          </a:xfrm>
          <a:prstGeom prst="rect">
            <a:avLst/>
          </a:prstGeom>
        </p:spPr>
      </p:pic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6DB92AC-80C6-F44C-9C27-3F10E3E53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1157" y="0"/>
            <a:ext cx="5750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780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7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9C1C5385-6022-1F44-8F51-C5D004B1A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891" y="0"/>
            <a:ext cx="5484219" cy="687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5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99B82-BA78-774B-AB57-5EA1B2868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D015F-7347-0E49-89F5-85425D395975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02CA57-23B4-B545-85F4-DBD9CBF3F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1683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19 October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9FCB3-1B9A-F54A-AD4B-E4210D779617}" type="slidenum">
              <a:rPr lang="en-US" smtClean="0"/>
              <a:t>8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1" y="5838093"/>
            <a:ext cx="12192001" cy="1173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00" y="0"/>
            <a:ext cx="5414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50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51C029-6916-8445-AA2A-DD1212ABB2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4912" y="2414016"/>
            <a:ext cx="3152359" cy="3730752"/>
          </a:xfrm>
        </p:spPr>
        <p:txBody>
          <a:bodyPr>
            <a:normAutofit lnSpcReduction="10000"/>
          </a:bodyPr>
          <a:lstStyle/>
          <a:p>
            <a:pPr algn="r"/>
            <a:r>
              <a:rPr lang="en-US" sz="2800" dirty="0"/>
              <a:t>Austin Population: </a:t>
            </a:r>
            <a:r>
              <a:rPr lang="en-US" sz="2800" b="1" dirty="0"/>
              <a:t>957,807 people</a:t>
            </a:r>
            <a:br>
              <a:rPr lang="en-US" sz="2800" b="1" dirty="0"/>
            </a:br>
            <a:br>
              <a:rPr lang="en-US" sz="2800" dirty="0"/>
            </a:br>
            <a:r>
              <a:rPr lang="en-US" sz="2800" dirty="0"/>
              <a:t>Votes cast in 2020 transit referendum:</a:t>
            </a:r>
            <a:br>
              <a:rPr lang="en-US" sz="2800" dirty="0"/>
            </a:br>
            <a:r>
              <a:rPr lang="en-US" sz="2800" b="1" dirty="0"/>
              <a:t>414,961 voters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Daily transit trips in 2019</a:t>
            </a:r>
            <a:r>
              <a:rPr lang="en-US" sz="2800" b="1" dirty="0"/>
              <a:t>: </a:t>
            </a:r>
            <a:br>
              <a:rPr lang="en-US" sz="2800" b="1" dirty="0"/>
            </a:br>
            <a:r>
              <a:rPr lang="en-US" sz="2800" b="1" dirty="0"/>
              <a:t>83,423 riders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25CFD9E-3D70-354E-A390-7BB79A0D5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05" r="118"/>
          <a:stretch/>
        </p:blipFill>
        <p:spPr>
          <a:xfrm>
            <a:off x="3992147" y="457201"/>
            <a:ext cx="7948215" cy="54038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42F5883-7330-1044-B7C5-CD8A8198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067483" cy="1810512"/>
          </a:xfrm>
        </p:spPr>
        <p:txBody>
          <a:bodyPr>
            <a:normAutofit fontScale="90000"/>
          </a:bodyPr>
          <a:lstStyle/>
          <a:p>
            <a:pPr algn="r"/>
            <a:r>
              <a:rPr lang="en-US" sz="4000" dirty="0"/>
              <a:t>Current Riders Alone Are Not Enough To Win a Campaign</a:t>
            </a:r>
          </a:p>
        </p:txBody>
      </p:sp>
    </p:spTree>
    <p:extLst>
      <p:ext uri="{BB962C8B-B14F-4D97-AF65-F5344CB8AC3E}">
        <p14:creationId xmlns:p14="http://schemas.microsoft.com/office/powerpoint/2010/main" val="3818212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623</Words>
  <Application>Microsoft Macintosh PowerPoint</Application>
  <PresentationFormat>Widescreen</PresentationFormat>
  <Paragraphs>74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Malgun Gothic</vt:lpstr>
      <vt:lpstr>Arial</vt:lpstr>
      <vt:lpstr>Calibri</vt:lpstr>
      <vt:lpstr>Calibri Light</vt:lpstr>
      <vt:lpstr>Gill Sans</vt:lpstr>
      <vt:lpstr>Helvetica</vt:lpstr>
      <vt:lpstr>Mark Offc Pro</vt:lpstr>
      <vt:lpstr>Mark Offc Pro Black</vt:lpstr>
      <vt:lpstr>Mark Offc Pro Book</vt:lpstr>
      <vt:lpstr>Mark Pro Medium</vt:lpstr>
      <vt:lpstr>Proxima Nova</vt:lpstr>
      <vt:lpstr>Raleway</vt:lpstr>
      <vt:lpstr>Office Theme</vt:lpstr>
      <vt:lpstr>PowerPoint Presentation</vt:lpstr>
      <vt:lpstr>PowerPoint Presentation</vt:lpstr>
      <vt:lpstr>Using data to Re          </vt:lpstr>
      <vt:lpstr>Our guiding belief:  Making transit more frequent, reliable, fast and 18 hours a day 7 days a week – improving usefulness for current and potential riders – is most important  </vt:lpstr>
      <vt:lpstr>  TransitCenter grants support both rider organizing for service improvements now, and technical advocacy for long-term policy change. </vt:lpstr>
      <vt:lpstr>PowerPoint Presentation</vt:lpstr>
      <vt:lpstr>PowerPoint Presentation</vt:lpstr>
      <vt:lpstr>PowerPoint Presentation</vt:lpstr>
      <vt:lpstr>Current Riders Alone Are Not Enough To Win a Campaign</vt:lpstr>
      <vt:lpstr>Broad Coalitions Win </vt:lpstr>
      <vt:lpstr>  Advocating with plain language, about practical benefits that every member of society can picture, wins more victories than pleading for a service perceived as only a social safety net service.   “Targeted universalism” strategy uses language that vast majorities of the public relate to, while implementation focuses on those who use the service most.  </vt:lpstr>
      <vt:lpstr>PowerPoint Presentation</vt:lpstr>
      <vt:lpstr>PowerPoint Presentation</vt:lpstr>
      <vt:lpstr>TransitCenter’s Equity Dashboard</vt:lpstr>
      <vt:lpstr>Dashboard goal: diagnose transportation inequities, then plan &amp; provide service that alleviates those inequities  </vt:lpstr>
      <vt:lpstr>Win better transit, with a broad coalition and message –  and clear intention of practical outcomes and benefits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Bragdon</dc:creator>
  <cp:lastModifiedBy>David Bragdon</cp:lastModifiedBy>
  <cp:revision>16</cp:revision>
  <dcterms:created xsi:type="dcterms:W3CDTF">2022-07-18T01:44:04Z</dcterms:created>
  <dcterms:modified xsi:type="dcterms:W3CDTF">2022-07-18T14:59:21Z</dcterms:modified>
</cp:coreProperties>
</file>