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92" r:id="rId2"/>
    <p:sldId id="393" r:id="rId3"/>
    <p:sldId id="408" r:id="rId4"/>
    <p:sldId id="409" r:id="rId5"/>
    <p:sldId id="417" r:id="rId6"/>
    <p:sldId id="412" r:id="rId7"/>
    <p:sldId id="401" r:id="rId8"/>
    <p:sldId id="410" r:id="rId9"/>
    <p:sldId id="406" r:id="rId10"/>
    <p:sldId id="407" r:id="rId11"/>
    <p:sldId id="368" r:id="rId12"/>
    <p:sldId id="363" r:id="rId13"/>
    <p:sldId id="394" r:id="rId14"/>
    <p:sldId id="418" r:id="rId15"/>
    <p:sldId id="397" r:id="rId16"/>
    <p:sldId id="414" r:id="rId17"/>
    <p:sldId id="413" r:id="rId18"/>
  </p:sldIdLst>
  <p:sldSz cx="9144000" cy="5143500" type="screen16x9"/>
  <p:notesSz cx="7010400" cy="92964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ontserrat Bold" panose="020B0604020202020204" charset="0"/>
      <p:bold r:id="rId25"/>
    </p:embeddedFont>
    <p:embeddedFont>
      <p:font typeface="Montserrat ExtraBold" panose="00000900000000000000" pitchFamily="2" charset="0"/>
      <p:bold r:id="rId26"/>
      <p:boldItalic r:id="rId27"/>
    </p:embeddedFont>
    <p:embeddedFont>
      <p:font typeface="Montserrat Semibold" panose="00000700000000000000" pitchFamily="2" charset="0"/>
      <p:bold r:id="rId28"/>
      <p:boldItalic r:id="rId29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28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3D94"/>
    <a:srgbClr val="C1D32F"/>
    <a:srgbClr val="2A75AF"/>
    <a:srgbClr val="E78834"/>
    <a:srgbClr val="FFFFFF"/>
    <a:srgbClr val="F5F5F5"/>
    <a:srgbClr val="F9F9F9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0" y="150"/>
      </p:cViewPr>
      <p:guideLst>
        <p:guide orient="horz" pos="1620"/>
        <p:guide pos="2880"/>
        <p:guide pos="287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060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ndy L. Jones" userId="acb8628b-c8c4-47ed-bbd7-c7b4c9b55c0e" providerId="ADAL" clId="{7DBA6EC1-D8C7-4220-A032-D8265FAF8DD7}"/>
    <pc:docChg chg="custSel delSld modSld">
      <pc:chgData name="Brandy L. Jones" userId="acb8628b-c8c4-47ed-bbd7-c7b4c9b55c0e" providerId="ADAL" clId="{7DBA6EC1-D8C7-4220-A032-D8265FAF8DD7}" dt="2022-07-11T19:08:03.030" v="83" actId="47"/>
      <pc:docMkLst>
        <pc:docMk/>
      </pc:docMkLst>
      <pc:sldChg chg="del">
        <pc:chgData name="Brandy L. Jones" userId="acb8628b-c8c4-47ed-bbd7-c7b4c9b55c0e" providerId="ADAL" clId="{7DBA6EC1-D8C7-4220-A032-D8265FAF8DD7}" dt="2022-07-11T19:08:03.030" v="83" actId="47"/>
        <pc:sldMkLst>
          <pc:docMk/>
          <pc:sldMk cId="0" sldId="258"/>
        </pc:sldMkLst>
      </pc:sldChg>
      <pc:sldChg chg="modSp mod">
        <pc:chgData name="Brandy L. Jones" userId="acb8628b-c8c4-47ed-bbd7-c7b4c9b55c0e" providerId="ADAL" clId="{7DBA6EC1-D8C7-4220-A032-D8265FAF8DD7}" dt="2022-07-11T18:52:47.461" v="46" actId="20577"/>
        <pc:sldMkLst>
          <pc:docMk/>
          <pc:sldMk cId="0" sldId="392"/>
        </pc:sldMkLst>
        <pc:spChg chg="mod">
          <ac:chgData name="Brandy L. Jones" userId="acb8628b-c8c4-47ed-bbd7-c7b4c9b55c0e" providerId="ADAL" clId="{7DBA6EC1-D8C7-4220-A032-D8265FAF8DD7}" dt="2022-07-11T18:52:47.461" v="46" actId="20577"/>
          <ac:spMkLst>
            <pc:docMk/>
            <pc:sldMk cId="0" sldId="392"/>
            <ac:spMk id="12" creationId="{DAB6659D-7B3F-484A-9417-39360B002647}"/>
          </ac:spMkLst>
        </pc:spChg>
      </pc:sldChg>
      <pc:sldChg chg="modSp mod">
        <pc:chgData name="Brandy L. Jones" userId="acb8628b-c8c4-47ed-bbd7-c7b4c9b55c0e" providerId="ADAL" clId="{7DBA6EC1-D8C7-4220-A032-D8265FAF8DD7}" dt="2022-07-11T19:00:27.345" v="82" actId="1076"/>
        <pc:sldMkLst>
          <pc:docMk/>
          <pc:sldMk cId="2664128601" sldId="413"/>
        </pc:sldMkLst>
        <pc:spChg chg="mod">
          <ac:chgData name="Brandy L. Jones" userId="acb8628b-c8c4-47ed-bbd7-c7b4c9b55c0e" providerId="ADAL" clId="{7DBA6EC1-D8C7-4220-A032-D8265FAF8DD7}" dt="2022-07-11T19:00:27.345" v="82" actId="1076"/>
          <ac:spMkLst>
            <pc:docMk/>
            <pc:sldMk cId="2664128601" sldId="413"/>
            <ac:spMk id="9" creationId="{E20CA0AD-47B9-4E30-91D0-E1D2E53C6686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6F5C8D-F04E-4953-8E4C-121C8504DC51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D53FA2E-625A-48CB-B683-F840BD55C18F}">
      <dgm:prSet phldrT="[Text]"/>
      <dgm:spPr>
        <a:solidFill>
          <a:srgbClr val="243D94"/>
        </a:solidFill>
      </dgm:spPr>
      <dgm:t>
        <a:bodyPr/>
        <a:lstStyle/>
        <a:p>
          <a:r>
            <a:rPr lang="en-US" dirty="0">
              <a:latin typeface="+mj-lt"/>
            </a:rPr>
            <a:t>20,000</a:t>
          </a:r>
        </a:p>
      </dgm:t>
    </dgm:pt>
    <dgm:pt modelId="{D3011158-8465-4D57-9A75-4ABC1FB8F370}" type="parTrans" cxnId="{F3190C22-5AA2-4237-A6BB-D82E4E07DF99}">
      <dgm:prSet/>
      <dgm:spPr/>
      <dgm:t>
        <a:bodyPr/>
        <a:lstStyle/>
        <a:p>
          <a:endParaRPr lang="en-US"/>
        </a:p>
      </dgm:t>
    </dgm:pt>
    <dgm:pt modelId="{78725D5B-2C66-451F-9D0A-CDBDE95D4CDB}" type="sibTrans" cxnId="{F3190C22-5AA2-4237-A6BB-D82E4E07DF99}">
      <dgm:prSet/>
      <dgm:spPr/>
      <dgm:t>
        <a:bodyPr/>
        <a:lstStyle/>
        <a:p>
          <a:endParaRPr lang="en-US"/>
        </a:p>
      </dgm:t>
    </dgm:pt>
    <dgm:pt modelId="{DAFB568C-80EB-4D21-B089-0B9188F45598}">
      <dgm:prSet phldrT="[Text]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b="0" dirty="0">
              <a:latin typeface="+mn-lt"/>
              <a:cs typeface="Arial" panose="020B0604020202020204" pitchFamily="34" charset="0"/>
            </a:rPr>
            <a:t>More jobs accessible by Metro</a:t>
          </a:r>
          <a:endParaRPr lang="en-US" dirty="0">
            <a:latin typeface="+mn-lt"/>
          </a:endParaRPr>
        </a:p>
      </dgm:t>
    </dgm:pt>
    <dgm:pt modelId="{BB5BC635-E2C5-43D5-910B-6005C0315328}" type="parTrans" cxnId="{7897165C-B983-4149-8353-7FDED7A50F8F}">
      <dgm:prSet/>
      <dgm:spPr/>
      <dgm:t>
        <a:bodyPr/>
        <a:lstStyle/>
        <a:p>
          <a:endParaRPr lang="en-US"/>
        </a:p>
      </dgm:t>
    </dgm:pt>
    <dgm:pt modelId="{4BA13E6F-0704-4E44-A775-E2E43E619349}" type="sibTrans" cxnId="{7897165C-B983-4149-8353-7FDED7A50F8F}">
      <dgm:prSet/>
      <dgm:spPr/>
      <dgm:t>
        <a:bodyPr/>
        <a:lstStyle/>
        <a:p>
          <a:endParaRPr lang="en-US"/>
        </a:p>
      </dgm:t>
    </dgm:pt>
    <dgm:pt modelId="{6812B872-5169-4F78-8789-2870E28A074C}">
      <dgm:prSet phldrT="[Text]"/>
      <dgm:spPr>
        <a:solidFill>
          <a:srgbClr val="C1D32F"/>
        </a:solidFill>
      </dgm:spPr>
      <dgm:t>
        <a:bodyPr/>
        <a:lstStyle/>
        <a:p>
          <a:r>
            <a:rPr lang="en-US" dirty="0">
              <a:latin typeface="+mj-lt"/>
            </a:rPr>
            <a:t>740</a:t>
          </a:r>
        </a:p>
      </dgm:t>
    </dgm:pt>
    <dgm:pt modelId="{0C35934F-A1F6-4ADB-9945-7107DACF30AD}" type="parTrans" cxnId="{7D824E99-9DFB-4DC0-95EF-5425ADA263E9}">
      <dgm:prSet/>
      <dgm:spPr/>
      <dgm:t>
        <a:bodyPr/>
        <a:lstStyle/>
        <a:p>
          <a:endParaRPr lang="en-US"/>
        </a:p>
      </dgm:t>
    </dgm:pt>
    <dgm:pt modelId="{069059FF-691D-4A32-9B00-03D043E097C5}" type="sibTrans" cxnId="{7D824E99-9DFB-4DC0-95EF-5425ADA263E9}">
      <dgm:prSet/>
      <dgm:spPr/>
      <dgm:t>
        <a:bodyPr/>
        <a:lstStyle/>
        <a:p>
          <a:endParaRPr lang="en-US"/>
        </a:p>
      </dgm:t>
    </dgm:pt>
    <dgm:pt modelId="{A74F82C4-1344-45BB-A62D-386CC3BA7CFF}">
      <dgm:prSet phldrT="[Text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600" b="0" dirty="0">
              <a:latin typeface="+mn-lt"/>
              <a:cs typeface="Arial" panose="020B0604020202020204" pitchFamily="34" charset="0"/>
            </a:rPr>
            <a:t>More employers accessible by Metro</a:t>
          </a:r>
        </a:p>
      </dgm:t>
    </dgm:pt>
    <dgm:pt modelId="{7A29B07C-9457-48B8-8AE9-FADC04986D15}" type="parTrans" cxnId="{D852AA14-7355-4CE9-BCB0-EF05CE0DE381}">
      <dgm:prSet/>
      <dgm:spPr/>
      <dgm:t>
        <a:bodyPr/>
        <a:lstStyle/>
        <a:p>
          <a:endParaRPr lang="en-US"/>
        </a:p>
      </dgm:t>
    </dgm:pt>
    <dgm:pt modelId="{6AFF10B7-B4EF-4ED3-B8D7-DCE1DFAE6E4C}" type="sibTrans" cxnId="{D852AA14-7355-4CE9-BCB0-EF05CE0DE381}">
      <dgm:prSet/>
      <dgm:spPr/>
      <dgm:t>
        <a:bodyPr/>
        <a:lstStyle/>
        <a:p>
          <a:endParaRPr lang="en-US"/>
        </a:p>
      </dgm:t>
    </dgm:pt>
    <dgm:pt modelId="{969111B4-C6AB-4872-8104-71AC70142338}">
      <dgm:prSet phldrT="[Text]"/>
      <dgm:spPr>
        <a:solidFill>
          <a:srgbClr val="E78834"/>
        </a:solidFill>
      </dgm:spPr>
      <dgm:t>
        <a:bodyPr/>
        <a:lstStyle/>
        <a:p>
          <a:r>
            <a:rPr lang="en-US" dirty="0">
              <a:latin typeface="+mj-lt"/>
            </a:rPr>
            <a:t>$850 Million</a:t>
          </a:r>
        </a:p>
      </dgm:t>
    </dgm:pt>
    <dgm:pt modelId="{AC8D0FEB-715E-4A67-99B3-2F4C1D89BE9E}" type="parTrans" cxnId="{4A8C93E5-A565-4808-96D5-8E8F12EC7439}">
      <dgm:prSet/>
      <dgm:spPr/>
      <dgm:t>
        <a:bodyPr/>
        <a:lstStyle/>
        <a:p>
          <a:endParaRPr lang="en-US"/>
        </a:p>
      </dgm:t>
    </dgm:pt>
    <dgm:pt modelId="{BAB02FAB-4EA7-4F0A-AF44-42AB93B9F722}" type="sibTrans" cxnId="{4A8C93E5-A565-4808-96D5-8E8F12EC7439}">
      <dgm:prSet/>
      <dgm:spPr/>
      <dgm:t>
        <a:bodyPr/>
        <a:lstStyle/>
        <a:p>
          <a:endParaRPr lang="en-US"/>
        </a:p>
      </dgm:t>
    </dgm:pt>
    <dgm:pt modelId="{D8C75BF5-0E87-41C7-B1B7-2A24BB9782AA}">
      <dgm:prSet phldrT="[Text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600" dirty="0">
              <a:latin typeface="+mn-lt"/>
              <a:cs typeface="Arial" panose="020B0604020202020204" pitchFamily="34" charset="0"/>
            </a:rPr>
            <a:t>Total wages accessible by Metro</a:t>
          </a:r>
        </a:p>
      </dgm:t>
    </dgm:pt>
    <dgm:pt modelId="{4B7A62EC-D67D-455C-A7DF-7E92EE8F3800}" type="parTrans" cxnId="{DEAA5FCA-B5DD-456D-9D7C-805719765068}">
      <dgm:prSet/>
      <dgm:spPr/>
      <dgm:t>
        <a:bodyPr/>
        <a:lstStyle/>
        <a:p>
          <a:endParaRPr lang="en-US"/>
        </a:p>
      </dgm:t>
    </dgm:pt>
    <dgm:pt modelId="{DFAAB740-CEBE-4003-A710-2B237708FB5B}" type="sibTrans" cxnId="{DEAA5FCA-B5DD-456D-9D7C-805719765068}">
      <dgm:prSet/>
      <dgm:spPr/>
      <dgm:t>
        <a:bodyPr/>
        <a:lstStyle/>
        <a:p>
          <a:endParaRPr lang="en-US"/>
        </a:p>
      </dgm:t>
    </dgm:pt>
    <dgm:pt modelId="{6CE736DE-7296-4D9C-86A4-0FF65F6189C4}" type="pres">
      <dgm:prSet presAssocID="{E56F5C8D-F04E-4953-8E4C-121C8504DC51}" presName="Name0" presStyleCnt="0">
        <dgm:presLayoutVars>
          <dgm:dir/>
          <dgm:animLvl val="lvl"/>
          <dgm:resizeHandles val="exact"/>
        </dgm:presLayoutVars>
      </dgm:prSet>
      <dgm:spPr/>
    </dgm:pt>
    <dgm:pt modelId="{5A8AD9E6-AF6A-4599-8EED-DE92DC35F425}" type="pres">
      <dgm:prSet presAssocID="{9D53FA2E-625A-48CB-B683-F840BD55C18F}" presName="linNode" presStyleCnt="0"/>
      <dgm:spPr/>
    </dgm:pt>
    <dgm:pt modelId="{A62E4F14-3979-47B0-A748-D1DD7010EEEE}" type="pres">
      <dgm:prSet presAssocID="{9D53FA2E-625A-48CB-B683-F840BD55C18F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0A231461-4F32-4B6D-BA4F-939AD37273B4}" type="pres">
      <dgm:prSet presAssocID="{9D53FA2E-625A-48CB-B683-F840BD55C18F}" presName="descendantText" presStyleLbl="alignAccFollowNode1" presStyleIdx="0" presStyleCnt="3">
        <dgm:presLayoutVars>
          <dgm:bulletEnabled val="1"/>
        </dgm:presLayoutVars>
      </dgm:prSet>
      <dgm:spPr/>
    </dgm:pt>
    <dgm:pt modelId="{E93BDC0F-FC5B-441D-970F-A69559124F23}" type="pres">
      <dgm:prSet presAssocID="{78725D5B-2C66-451F-9D0A-CDBDE95D4CDB}" presName="sp" presStyleCnt="0"/>
      <dgm:spPr/>
    </dgm:pt>
    <dgm:pt modelId="{FA5B5614-7825-44F0-AE7A-F9ECFCE5D15C}" type="pres">
      <dgm:prSet presAssocID="{6812B872-5169-4F78-8789-2870E28A074C}" presName="linNode" presStyleCnt="0"/>
      <dgm:spPr/>
    </dgm:pt>
    <dgm:pt modelId="{5B9E9749-5E43-45D0-B00F-D4E379319579}" type="pres">
      <dgm:prSet presAssocID="{6812B872-5169-4F78-8789-2870E28A074C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490CB31D-B80A-436D-9600-039470A99906}" type="pres">
      <dgm:prSet presAssocID="{6812B872-5169-4F78-8789-2870E28A074C}" presName="descendantText" presStyleLbl="alignAccFollowNode1" presStyleIdx="1" presStyleCnt="3">
        <dgm:presLayoutVars>
          <dgm:bulletEnabled val="1"/>
        </dgm:presLayoutVars>
      </dgm:prSet>
      <dgm:spPr/>
    </dgm:pt>
    <dgm:pt modelId="{6DC0B814-B902-42C6-B51C-624B2B57133C}" type="pres">
      <dgm:prSet presAssocID="{069059FF-691D-4A32-9B00-03D043E097C5}" presName="sp" presStyleCnt="0"/>
      <dgm:spPr/>
    </dgm:pt>
    <dgm:pt modelId="{0AD12DC5-56D9-495E-8B2F-F63FF676BE73}" type="pres">
      <dgm:prSet presAssocID="{969111B4-C6AB-4872-8104-71AC70142338}" presName="linNode" presStyleCnt="0"/>
      <dgm:spPr/>
    </dgm:pt>
    <dgm:pt modelId="{5A1D3917-1C6E-404B-A914-0B7081C4690E}" type="pres">
      <dgm:prSet presAssocID="{969111B4-C6AB-4872-8104-71AC70142338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7D7ACBF0-E2CB-4192-8A8E-DEC6E9106E63}" type="pres">
      <dgm:prSet presAssocID="{969111B4-C6AB-4872-8104-71AC70142338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D852AA14-7355-4CE9-BCB0-EF05CE0DE381}" srcId="{6812B872-5169-4F78-8789-2870E28A074C}" destId="{A74F82C4-1344-45BB-A62D-386CC3BA7CFF}" srcOrd="0" destOrd="0" parTransId="{7A29B07C-9457-48B8-8AE9-FADC04986D15}" sibTransId="{6AFF10B7-B4EF-4ED3-B8D7-DCE1DFAE6E4C}"/>
    <dgm:cxn modelId="{F3190C22-5AA2-4237-A6BB-D82E4E07DF99}" srcId="{E56F5C8D-F04E-4953-8E4C-121C8504DC51}" destId="{9D53FA2E-625A-48CB-B683-F840BD55C18F}" srcOrd="0" destOrd="0" parTransId="{D3011158-8465-4D57-9A75-4ABC1FB8F370}" sibTransId="{78725D5B-2C66-451F-9D0A-CDBDE95D4CDB}"/>
    <dgm:cxn modelId="{7897165C-B983-4149-8353-7FDED7A50F8F}" srcId="{9D53FA2E-625A-48CB-B683-F840BD55C18F}" destId="{DAFB568C-80EB-4D21-B089-0B9188F45598}" srcOrd="0" destOrd="0" parTransId="{BB5BC635-E2C5-43D5-910B-6005C0315328}" sibTransId="{4BA13E6F-0704-4E44-A775-E2E43E619349}"/>
    <dgm:cxn modelId="{59A66A56-B891-4EC2-917F-26E0086FF7B8}" type="presOf" srcId="{D8C75BF5-0E87-41C7-B1B7-2A24BB9782AA}" destId="{7D7ACBF0-E2CB-4192-8A8E-DEC6E9106E63}" srcOrd="0" destOrd="0" presId="urn:microsoft.com/office/officeart/2005/8/layout/vList5"/>
    <dgm:cxn modelId="{C7938186-219B-4F75-BB69-5E9F686C89D7}" type="presOf" srcId="{6812B872-5169-4F78-8789-2870E28A074C}" destId="{5B9E9749-5E43-45D0-B00F-D4E379319579}" srcOrd="0" destOrd="0" presId="urn:microsoft.com/office/officeart/2005/8/layout/vList5"/>
    <dgm:cxn modelId="{ADB57F8D-761C-4D49-B2BA-60BBCAF7FC99}" type="presOf" srcId="{9D53FA2E-625A-48CB-B683-F840BD55C18F}" destId="{A62E4F14-3979-47B0-A748-D1DD7010EEEE}" srcOrd="0" destOrd="0" presId="urn:microsoft.com/office/officeart/2005/8/layout/vList5"/>
    <dgm:cxn modelId="{7D824E99-9DFB-4DC0-95EF-5425ADA263E9}" srcId="{E56F5C8D-F04E-4953-8E4C-121C8504DC51}" destId="{6812B872-5169-4F78-8789-2870E28A074C}" srcOrd="1" destOrd="0" parTransId="{0C35934F-A1F6-4ADB-9945-7107DACF30AD}" sibTransId="{069059FF-691D-4A32-9B00-03D043E097C5}"/>
    <dgm:cxn modelId="{6B733DB3-1FE1-4251-B158-3D4838467DFA}" type="presOf" srcId="{DAFB568C-80EB-4D21-B089-0B9188F45598}" destId="{0A231461-4F32-4B6D-BA4F-939AD37273B4}" srcOrd="0" destOrd="0" presId="urn:microsoft.com/office/officeart/2005/8/layout/vList5"/>
    <dgm:cxn modelId="{BB0363C8-E077-4518-A3BB-8C58429CFBB4}" type="presOf" srcId="{969111B4-C6AB-4872-8104-71AC70142338}" destId="{5A1D3917-1C6E-404B-A914-0B7081C4690E}" srcOrd="0" destOrd="0" presId="urn:microsoft.com/office/officeart/2005/8/layout/vList5"/>
    <dgm:cxn modelId="{296CDEC8-A58B-4D66-A0DB-0057BC572F53}" type="presOf" srcId="{E56F5C8D-F04E-4953-8E4C-121C8504DC51}" destId="{6CE736DE-7296-4D9C-86A4-0FF65F6189C4}" srcOrd="0" destOrd="0" presId="urn:microsoft.com/office/officeart/2005/8/layout/vList5"/>
    <dgm:cxn modelId="{DEAA5FCA-B5DD-456D-9D7C-805719765068}" srcId="{969111B4-C6AB-4872-8104-71AC70142338}" destId="{D8C75BF5-0E87-41C7-B1B7-2A24BB9782AA}" srcOrd="0" destOrd="0" parTransId="{4B7A62EC-D67D-455C-A7DF-7E92EE8F3800}" sibTransId="{DFAAB740-CEBE-4003-A710-2B237708FB5B}"/>
    <dgm:cxn modelId="{6DC819D3-86AB-499B-AEEA-70558E90567F}" type="presOf" srcId="{A74F82C4-1344-45BB-A62D-386CC3BA7CFF}" destId="{490CB31D-B80A-436D-9600-039470A99906}" srcOrd="0" destOrd="0" presId="urn:microsoft.com/office/officeart/2005/8/layout/vList5"/>
    <dgm:cxn modelId="{4A8C93E5-A565-4808-96D5-8E8F12EC7439}" srcId="{E56F5C8D-F04E-4953-8E4C-121C8504DC51}" destId="{969111B4-C6AB-4872-8104-71AC70142338}" srcOrd="2" destOrd="0" parTransId="{AC8D0FEB-715E-4A67-99B3-2F4C1D89BE9E}" sibTransId="{BAB02FAB-4EA7-4F0A-AF44-42AB93B9F722}"/>
    <dgm:cxn modelId="{0FD9450F-5047-426B-BB82-D1E3591EC9B4}" type="presParOf" srcId="{6CE736DE-7296-4D9C-86A4-0FF65F6189C4}" destId="{5A8AD9E6-AF6A-4599-8EED-DE92DC35F425}" srcOrd="0" destOrd="0" presId="urn:microsoft.com/office/officeart/2005/8/layout/vList5"/>
    <dgm:cxn modelId="{964A7DE8-66DD-410A-8586-2BE3378EABEC}" type="presParOf" srcId="{5A8AD9E6-AF6A-4599-8EED-DE92DC35F425}" destId="{A62E4F14-3979-47B0-A748-D1DD7010EEEE}" srcOrd="0" destOrd="0" presId="urn:microsoft.com/office/officeart/2005/8/layout/vList5"/>
    <dgm:cxn modelId="{35256228-A719-4C43-A3B6-710BBF250EE6}" type="presParOf" srcId="{5A8AD9E6-AF6A-4599-8EED-DE92DC35F425}" destId="{0A231461-4F32-4B6D-BA4F-939AD37273B4}" srcOrd="1" destOrd="0" presId="urn:microsoft.com/office/officeart/2005/8/layout/vList5"/>
    <dgm:cxn modelId="{7323832F-A52E-4B45-8CCB-44A696D5AD69}" type="presParOf" srcId="{6CE736DE-7296-4D9C-86A4-0FF65F6189C4}" destId="{E93BDC0F-FC5B-441D-970F-A69559124F23}" srcOrd="1" destOrd="0" presId="urn:microsoft.com/office/officeart/2005/8/layout/vList5"/>
    <dgm:cxn modelId="{2C6D06E8-E85F-41B3-B34C-D32515F387E3}" type="presParOf" srcId="{6CE736DE-7296-4D9C-86A4-0FF65F6189C4}" destId="{FA5B5614-7825-44F0-AE7A-F9ECFCE5D15C}" srcOrd="2" destOrd="0" presId="urn:microsoft.com/office/officeart/2005/8/layout/vList5"/>
    <dgm:cxn modelId="{5486B8A9-67BD-443A-85A9-5172C909CF3E}" type="presParOf" srcId="{FA5B5614-7825-44F0-AE7A-F9ECFCE5D15C}" destId="{5B9E9749-5E43-45D0-B00F-D4E379319579}" srcOrd="0" destOrd="0" presId="urn:microsoft.com/office/officeart/2005/8/layout/vList5"/>
    <dgm:cxn modelId="{2FF84555-8CE8-4814-BC40-84849D36140D}" type="presParOf" srcId="{FA5B5614-7825-44F0-AE7A-F9ECFCE5D15C}" destId="{490CB31D-B80A-436D-9600-039470A99906}" srcOrd="1" destOrd="0" presId="urn:microsoft.com/office/officeart/2005/8/layout/vList5"/>
    <dgm:cxn modelId="{97C52B9A-3B37-4ECC-BC6B-E0CBE39C41C4}" type="presParOf" srcId="{6CE736DE-7296-4D9C-86A4-0FF65F6189C4}" destId="{6DC0B814-B902-42C6-B51C-624B2B57133C}" srcOrd="3" destOrd="0" presId="urn:microsoft.com/office/officeart/2005/8/layout/vList5"/>
    <dgm:cxn modelId="{054F7006-8D1A-48A7-9CC3-F5A6160B5070}" type="presParOf" srcId="{6CE736DE-7296-4D9C-86A4-0FF65F6189C4}" destId="{0AD12DC5-56D9-495E-8B2F-F63FF676BE73}" srcOrd="4" destOrd="0" presId="urn:microsoft.com/office/officeart/2005/8/layout/vList5"/>
    <dgm:cxn modelId="{5B4C6C0D-4FFE-4C0D-AB76-5F9DFBD311F6}" type="presParOf" srcId="{0AD12DC5-56D9-495E-8B2F-F63FF676BE73}" destId="{5A1D3917-1C6E-404B-A914-0B7081C4690E}" srcOrd="0" destOrd="0" presId="urn:microsoft.com/office/officeart/2005/8/layout/vList5"/>
    <dgm:cxn modelId="{E6A24707-1760-43B3-B151-76ACAB1FCEE8}" type="presParOf" srcId="{0AD12DC5-56D9-495E-8B2F-F63FF676BE73}" destId="{7D7ACBF0-E2CB-4192-8A8E-DEC6E9106E6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231461-4F32-4B6D-BA4F-939AD37273B4}">
      <dsp:nvSpPr>
        <dsp:cNvPr id="0" name=""/>
        <dsp:cNvSpPr/>
      </dsp:nvSpPr>
      <dsp:spPr>
        <a:xfrm rot="5400000">
          <a:off x="2290229" y="-761184"/>
          <a:ext cx="808404" cy="2535936"/>
        </a:xfrm>
        <a:prstGeom prst="round2Same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kern="1200" dirty="0">
              <a:latin typeface="+mn-lt"/>
              <a:cs typeface="Arial" panose="020B0604020202020204" pitchFamily="34" charset="0"/>
            </a:rPr>
            <a:t>More jobs accessible by Metro</a:t>
          </a:r>
          <a:endParaRPr lang="en-US" sz="1600" kern="1200" dirty="0">
            <a:latin typeface="+mn-lt"/>
          </a:endParaRPr>
        </a:p>
      </dsp:txBody>
      <dsp:txXfrm rot="-5400000">
        <a:off x="1426464" y="142044"/>
        <a:ext cx="2496473" cy="729478"/>
      </dsp:txXfrm>
    </dsp:sp>
    <dsp:sp modelId="{A62E4F14-3979-47B0-A748-D1DD7010EEEE}">
      <dsp:nvSpPr>
        <dsp:cNvPr id="0" name=""/>
        <dsp:cNvSpPr/>
      </dsp:nvSpPr>
      <dsp:spPr>
        <a:xfrm>
          <a:off x="0" y="1531"/>
          <a:ext cx="1426464" cy="1010505"/>
        </a:xfrm>
        <a:prstGeom prst="roundRect">
          <a:avLst/>
        </a:prstGeom>
        <a:solidFill>
          <a:srgbClr val="243D9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+mj-lt"/>
            </a:rPr>
            <a:t>20,000</a:t>
          </a:r>
        </a:p>
      </dsp:txBody>
      <dsp:txXfrm>
        <a:off x="49329" y="50860"/>
        <a:ext cx="1327806" cy="911847"/>
      </dsp:txXfrm>
    </dsp:sp>
    <dsp:sp modelId="{490CB31D-B80A-436D-9600-039470A99906}">
      <dsp:nvSpPr>
        <dsp:cNvPr id="0" name=""/>
        <dsp:cNvSpPr/>
      </dsp:nvSpPr>
      <dsp:spPr>
        <a:xfrm rot="5400000">
          <a:off x="2290229" y="299846"/>
          <a:ext cx="808404" cy="2535936"/>
        </a:xfrm>
        <a:prstGeom prst="round2Same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kern="1200" dirty="0">
              <a:latin typeface="+mn-lt"/>
              <a:cs typeface="Arial" panose="020B0604020202020204" pitchFamily="34" charset="0"/>
            </a:rPr>
            <a:t>More employers accessible by Metro</a:t>
          </a:r>
        </a:p>
      </dsp:txBody>
      <dsp:txXfrm rot="-5400000">
        <a:off x="1426464" y="1203075"/>
        <a:ext cx="2496473" cy="729478"/>
      </dsp:txXfrm>
    </dsp:sp>
    <dsp:sp modelId="{5B9E9749-5E43-45D0-B00F-D4E379319579}">
      <dsp:nvSpPr>
        <dsp:cNvPr id="0" name=""/>
        <dsp:cNvSpPr/>
      </dsp:nvSpPr>
      <dsp:spPr>
        <a:xfrm>
          <a:off x="0" y="1062562"/>
          <a:ext cx="1426464" cy="1010505"/>
        </a:xfrm>
        <a:prstGeom prst="roundRect">
          <a:avLst/>
        </a:prstGeom>
        <a:solidFill>
          <a:srgbClr val="C1D32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+mj-lt"/>
            </a:rPr>
            <a:t>740</a:t>
          </a:r>
        </a:p>
      </dsp:txBody>
      <dsp:txXfrm>
        <a:off x="49329" y="1111891"/>
        <a:ext cx="1327806" cy="911847"/>
      </dsp:txXfrm>
    </dsp:sp>
    <dsp:sp modelId="{7D7ACBF0-E2CB-4192-8A8E-DEC6E9106E63}">
      <dsp:nvSpPr>
        <dsp:cNvPr id="0" name=""/>
        <dsp:cNvSpPr/>
      </dsp:nvSpPr>
      <dsp:spPr>
        <a:xfrm rot="5400000">
          <a:off x="2290229" y="1360878"/>
          <a:ext cx="808404" cy="2535936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+mn-lt"/>
              <a:cs typeface="Arial" panose="020B0604020202020204" pitchFamily="34" charset="0"/>
            </a:rPr>
            <a:t>Total wages accessible by Metro</a:t>
          </a:r>
        </a:p>
      </dsp:txBody>
      <dsp:txXfrm rot="-5400000">
        <a:off x="1426464" y="2264107"/>
        <a:ext cx="2496473" cy="729478"/>
      </dsp:txXfrm>
    </dsp:sp>
    <dsp:sp modelId="{5A1D3917-1C6E-404B-A914-0B7081C4690E}">
      <dsp:nvSpPr>
        <dsp:cNvPr id="0" name=""/>
        <dsp:cNvSpPr/>
      </dsp:nvSpPr>
      <dsp:spPr>
        <a:xfrm>
          <a:off x="0" y="2123593"/>
          <a:ext cx="1426464" cy="1010505"/>
        </a:xfrm>
        <a:prstGeom prst="roundRect">
          <a:avLst/>
        </a:prstGeom>
        <a:solidFill>
          <a:srgbClr val="E7883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+mj-lt"/>
            </a:rPr>
            <a:t>$850 Million</a:t>
          </a:r>
        </a:p>
      </dsp:txBody>
      <dsp:txXfrm>
        <a:off x="49329" y="2172922"/>
        <a:ext cx="1327806" cy="9118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0DA7B-599B-4C66-A58B-B348DFFB0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853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0250954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19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40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91435" tIns="45717" rIns="91435" bIns="45717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339" y="8829675"/>
            <a:ext cx="3038475" cy="465138"/>
          </a:xfrm>
          <a:prstGeom prst="rect">
            <a:avLst/>
          </a:prstGeom>
        </p:spPr>
        <p:txBody>
          <a:bodyPr lIns="91435" tIns="45717" rIns="91435" bIns="45717"/>
          <a:lstStyle/>
          <a:p>
            <a:fld id="{AC0CA5F7-2135-441C-8ED2-DD880B0977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757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408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29DFA459-6F70-4007-8432-E284B9E1FC9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928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91435" tIns="45717" rIns="91435" bIns="45717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339" y="8829675"/>
            <a:ext cx="3038475" cy="465138"/>
          </a:xfrm>
          <a:prstGeom prst="rect">
            <a:avLst/>
          </a:prstGeom>
        </p:spPr>
        <p:txBody>
          <a:bodyPr lIns="91435" tIns="45717" rIns="91435" bIns="45717"/>
          <a:lstStyle/>
          <a:p>
            <a:fld id="{AC0CA5F7-2135-441C-8ED2-DD880B0977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757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29DFA459-6F70-4007-8432-E284B9E1FC9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928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29DFA459-6F70-4007-8432-E284B9E1FC9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928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346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40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40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40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40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40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40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40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40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348827" y="1200150"/>
            <a:ext cx="8453120" cy="339447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3D94"/>
                </a:solidFill>
              </a:defRPr>
            </a:lvl1pPr>
            <a:lvl2pPr>
              <a:defRPr>
                <a:solidFill>
                  <a:srgbClr val="243D94"/>
                </a:solidFill>
              </a:defRPr>
            </a:lvl2pPr>
            <a:lvl3pPr>
              <a:defRPr>
                <a:solidFill>
                  <a:srgbClr val="243D94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rgbClr val="243D94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1C999B3-89A4-4E84-915B-7A97F48F6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479946AF-AF79-467D-8267-00AA8F91C8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9412" y="4795444"/>
            <a:ext cx="379307" cy="168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2"/>
                </a:solidFill>
                <a:latin typeface="Montserrat Bold" panose="00000800000000000000" pitchFamily="2" charset="0"/>
              </a:defRPr>
            </a:lvl1pPr>
          </a:lstStyle>
          <a:p>
            <a:fld id="{7B0BE3B7-8D85-4DC7-A930-6469308E5BE0}" type="slidenum">
              <a:rPr lang="en-US" smtClean="0"/>
              <a:pPr/>
              <a:t>‹#›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8" name="Footer Placeholder 8">
            <a:extLst>
              <a:ext uri="{FF2B5EF4-FFF2-40B4-BE49-F238E27FC236}">
                <a16:creationId xmlns:a16="http://schemas.microsoft.com/office/drawing/2014/main" id="{4C941AC9-FB67-41DF-9D85-E2E3FADF7783}"/>
              </a:ext>
            </a:extLst>
          </p:cNvPr>
          <p:cNvSpPr>
            <a:spLocks noGrp="1" noChangeAspect="1"/>
          </p:cNvSpPr>
          <p:nvPr>
            <p:ph type="ftr" sz="quarter" idx="3"/>
          </p:nvPr>
        </p:nvSpPr>
        <p:spPr>
          <a:xfrm>
            <a:off x="5483392" y="4795444"/>
            <a:ext cx="2946020" cy="168442"/>
          </a:xfrm>
          <a:prstGeom prst="rect">
            <a:avLst/>
          </a:prstGeom>
        </p:spPr>
        <p:txBody>
          <a:bodyPr vert="horz" wrap="none" lIns="91440" tIns="45720" rIns="91440" bIns="45720" rtlCol="0" anchor="b" anchorCtr="0">
            <a:normAutofit/>
          </a:bodyPr>
          <a:lstStyle>
            <a:lvl1pPr algn="ctr">
              <a:defRPr sz="600">
                <a:solidFill>
                  <a:schemeClr val="bg2"/>
                </a:solidFill>
              </a:defRPr>
            </a:lvl1pPr>
          </a:lstStyle>
          <a:p>
            <a:pPr algn="r"/>
            <a:r>
              <a:rPr lang="en-US"/>
              <a:t>REINVENTING METRO POWERPOINT TEMPLATE99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41CD1E-DC72-494F-917F-AEB2D67D3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A4583D4-ACD5-44F0-A7B7-89165ACBD9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9412" y="4795444"/>
            <a:ext cx="379307" cy="168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2"/>
                </a:solidFill>
                <a:latin typeface="Montserrat Bold" panose="00000800000000000000" pitchFamily="2" charset="0"/>
              </a:defRPr>
            </a:lvl1pPr>
          </a:lstStyle>
          <a:p>
            <a:fld id="{7B0BE3B7-8D85-4DC7-A930-6469308E5BE0}" type="slidenum">
              <a:rPr lang="en-US" smtClean="0"/>
              <a:pPr/>
              <a:t>‹#›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95BBCFB-C848-446E-97BA-74473B0F3884}"/>
              </a:ext>
            </a:extLst>
          </p:cNvPr>
          <p:cNvSpPr>
            <a:spLocks noGrp="1" noChangeAspect="1"/>
          </p:cNvSpPr>
          <p:nvPr>
            <p:ph type="ftr" sz="quarter" idx="3"/>
          </p:nvPr>
        </p:nvSpPr>
        <p:spPr>
          <a:xfrm>
            <a:off x="5483392" y="4795444"/>
            <a:ext cx="2946020" cy="168442"/>
          </a:xfrm>
          <a:prstGeom prst="rect">
            <a:avLst/>
          </a:prstGeom>
        </p:spPr>
        <p:txBody>
          <a:bodyPr vert="horz" wrap="none" lIns="91440" tIns="45720" rIns="91440" bIns="45720" rtlCol="0" anchor="b" anchorCtr="0">
            <a:normAutofit/>
          </a:bodyPr>
          <a:lstStyle>
            <a:lvl1pPr algn="ctr">
              <a:defRPr sz="600">
                <a:solidFill>
                  <a:schemeClr val="bg2"/>
                </a:solidFill>
              </a:defRPr>
            </a:lvl1pPr>
          </a:lstStyle>
          <a:p>
            <a:pPr algn="r"/>
            <a:r>
              <a:rPr lang="en-US"/>
              <a:t>REINVENTING METRO POWERPOINT TEMPLATE99</a:t>
            </a:r>
            <a:endParaRPr lang="en-US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59BFB31B-4033-4369-B3B8-D32CD42DF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1370013"/>
            <a:ext cx="8456293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FD40C8-3C3F-4A68-9DFC-9B6850C26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E79E41-6E2C-44A4-8C82-BC0F61F08B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9412" y="4795444"/>
            <a:ext cx="379307" cy="168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2"/>
                </a:solidFill>
                <a:latin typeface="Montserrat Bold" panose="00000800000000000000" pitchFamily="2" charset="0"/>
              </a:defRPr>
            </a:lvl1pPr>
          </a:lstStyle>
          <a:p>
            <a:fld id="{7B0BE3B7-8D85-4DC7-A930-6469308E5BE0}" type="slidenum">
              <a:rPr lang="en-US" smtClean="0"/>
              <a:pPr/>
              <a:t>‹#›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AC94743-6B34-40C5-9A41-F0784782E114}"/>
              </a:ext>
            </a:extLst>
          </p:cNvPr>
          <p:cNvSpPr>
            <a:spLocks noGrp="1" noChangeAspect="1"/>
          </p:cNvSpPr>
          <p:nvPr>
            <p:ph type="ftr" sz="quarter" idx="3"/>
          </p:nvPr>
        </p:nvSpPr>
        <p:spPr>
          <a:xfrm>
            <a:off x="5483392" y="4795444"/>
            <a:ext cx="2946020" cy="168442"/>
          </a:xfrm>
          <a:prstGeom prst="rect">
            <a:avLst/>
          </a:prstGeom>
        </p:spPr>
        <p:txBody>
          <a:bodyPr vert="horz" wrap="none" lIns="91440" tIns="45720" rIns="91440" bIns="45720" rtlCol="0" anchor="b" anchorCtr="0">
            <a:normAutofit/>
          </a:bodyPr>
          <a:lstStyle>
            <a:lvl1pPr algn="ctr">
              <a:defRPr sz="600">
                <a:solidFill>
                  <a:schemeClr val="bg2"/>
                </a:solidFill>
              </a:defRPr>
            </a:lvl1pPr>
          </a:lstStyle>
          <a:p>
            <a:pPr algn="r"/>
            <a:r>
              <a:rPr lang="en-US"/>
              <a:t>REINVENTING METRO POWERPOINT TEMPLATE99</a:t>
            </a:r>
            <a:endParaRPr lang="en-US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694033B-7918-4180-8D96-6C444584D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1370013"/>
            <a:ext cx="8456293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308DBA2-FEEF-416B-B97C-6922B65505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9412" y="4795444"/>
            <a:ext cx="379307" cy="168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2"/>
                </a:solidFill>
                <a:latin typeface="Montserrat Bold" panose="00000800000000000000" pitchFamily="2" charset="0"/>
              </a:defRPr>
            </a:lvl1pPr>
          </a:lstStyle>
          <a:p>
            <a:fld id="{7B0BE3B7-8D85-4DC7-A930-6469308E5BE0}" type="slidenum">
              <a:rPr lang="en-US" smtClean="0"/>
              <a:pPr/>
              <a:t>‹#›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61E0CED-5E64-4E3B-A1EA-A4C8039823C4}"/>
              </a:ext>
            </a:extLst>
          </p:cNvPr>
          <p:cNvSpPr>
            <a:spLocks noGrp="1" noChangeAspect="1"/>
          </p:cNvSpPr>
          <p:nvPr>
            <p:ph type="ftr" sz="quarter" idx="3"/>
          </p:nvPr>
        </p:nvSpPr>
        <p:spPr>
          <a:xfrm>
            <a:off x="5483392" y="4795444"/>
            <a:ext cx="2946020" cy="168442"/>
          </a:xfrm>
          <a:prstGeom prst="rect">
            <a:avLst/>
          </a:prstGeom>
        </p:spPr>
        <p:txBody>
          <a:bodyPr vert="horz" wrap="none" lIns="91440" tIns="45720" rIns="91440" bIns="45720" rtlCol="0" anchor="b" anchorCtr="0">
            <a:normAutofit/>
          </a:bodyPr>
          <a:lstStyle>
            <a:lvl1pPr algn="ctr">
              <a:defRPr sz="600">
                <a:solidFill>
                  <a:schemeClr val="bg2"/>
                </a:solidFill>
              </a:defRPr>
            </a:lvl1pPr>
          </a:lstStyle>
          <a:p>
            <a:pPr algn="r"/>
            <a:r>
              <a:rPr lang="en-US"/>
              <a:t>REINVENTING METRO POWERPOINT TEMPLATE99</a:t>
            </a:r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52930B74-3785-4D26-B110-CB8440F1A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838" y="123824"/>
            <a:ext cx="7060880" cy="690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9C757AF-47FD-4604-9D74-7B57C9CE08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425" y="1370013"/>
            <a:ext cx="8456293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bg1"/>
          </a:solidFill>
          <a:uFillTx/>
          <a:latin typeface="+mj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171450" marR="0" indent="-17145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C1D32F"/>
        </a:buClr>
        <a:buSzPct val="100000"/>
        <a:buFont typeface="Wingdings" panose="05000000000000000000" pitchFamily="2" charset="2"/>
        <a:buChar char="§"/>
        <a:tabLst/>
        <a:defRPr sz="1600" b="0" i="0" u="none" strike="noStrike" cap="none" spc="0" baseline="0">
          <a:solidFill>
            <a:srgbClr val="243D94"/>
          </a:solidFill>
          <a:uFillTx/>
          <a:latin typeface="+mn-lt"/>
          <a:ea typeface="+mn-ea"/>
          <a:cs typeface="+mn-cs"/>
          <a:sym typeface="Calibri"/>
        </a:defRPr>
      </a:lvl1pPr>
      <a:lvl2pPr marL="285750" marR="0" indent="-1143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78834"/>
        </a:buClr>
        <a:buSzPct val="100000"/>
        <a:buFont typeface="Arial" panose="020B0604020202020204" pitchFamily="34" charset="0"/>
        <a:buChar char="•"/>
        <a:tabLst/>
        <a:defRPr sz="1300" b="0" i="0" u="none" strike="noStrike" cap="none" spc="0" baseline="0">
          <a:solidFill>
            <a:srgbClr val="243D94"/>
          </a:solidFill>
          <a:uFillTx/>
          <a:latin typeface="+mn-lt"/>
          <a:ea typeface="+mn-ea"/>
          <a:cs typeface="+mn-cs"/>
          <a:sym typeface="Calibri"/>
        </a:defRPr>
      </a:lvl2pPr>
      <a:lvl3pPr marL="400050" marR="0" indent="-1143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/>
        <a:defRPr sz="11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514350" marR="0" indent="-1143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800" b="0" i="0" u="none" strike="noStrike" cap="none" spc="0" baseline="0">
          <a:solidFill>
            <a:schemeClr val="bg2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1600" b="0" i="0" u="none" strike="noStrike" cap="none" spc="0" baseline="0">
          <a:solidFill>
            <a:srgbClr val="243D94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55" userDrawn="1">
          <p15:clr>
            <a:srgbClr val="F26B43"/>
          </p15:clr>
        </p15:guide>
        <p15:guide id="2" pos="2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hyperlink" Target="https://youtu.be/SG5H0N-do4E" TargetMode="Externa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5" cy="5143500"/>
          </a:xfrm>
          <a:prstGeom prst="rect">
            <a:avLst/>
          </a:prstGeom>
        </p:spPr>
      </p:pic>
      <p:pic>
        <p:nvPicPr>
          <p:cNvPr id="3" name="Picture 2" descr="Chart, pie chart&#10;&#10;Description automatically generated">
            <a:extLst>
              <a:ext uri="{FF2B5EF4-FFF2-40B4-BE49-F238E27FC236}">
                <a16:creationId xmlns:a16="http://schemas.microsoft.com/office/drawing/2014/main" id="{56FA3391-D3EC-4B75-8C3D-C4D9EA921E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0208"/>
            <a:ext cx="9144000" cy="1193292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7EC56F4E-EF98-4B7F-B953-E41CCAEB93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55676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AB6659D-7B3F-484A-9417-39360B002647}"/>
              </a:ext>
            </a:extLst>
          </p:cNvPr>
          <p:cNvSpPr txBox="1">
            <a:spLocks/>
          </p:cNvSpPr>
          <p:nvPr/>
        </p:nvSpPr>
        <p:spPr>
          <a:xfrm>
            <a:off x="315172" y="580315"/>
            <a:ext cx="5304578" cy="32945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 hangingPunct="0"/>
            <a:r>
              <a:rPr lang="en-US" sz="2000" b="1" dirty="0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rPr>
              <a:t>APTA  Transit Initiatives &amp; Communities Conference 2022</a:t>
            </a:r>
          </a:p>
          <a:p>
            <a:pPr algn="l" hangingPunct="0"/>
            <a:endParaRPr lang="en-US" sz="2000" b="1" dirty="0">
              <a:solidFill>
                <a:schemeClr val="bg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AB6659D-7B3F-484A-9417-39360B002647}"/>
              </a:ext>
            </a:extLst>
          </p:cNvPr>
          <p:cNvSpPr txBox="1">
            <a:spLocks/>
          </p:cNvSpPr>
          <p:nvPr/>
        </p:nvSpPr>
        <p:spPr>
          <a:xfrm>
            <a:off x="629497" y="4304590"/>
            <a:ext cx="5304578" cy="32945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 hangingPunct="0"/>
            <a:r>
              <a:rPr lang="en-US" sz="2000" b="1" dirty="0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rPr>
              <a:t>Passing Issue 7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0BE3B7-8D85-4DC7-A930-6469308E5BE0}" type="slidenum">
              <a:rPr lang="en-US" smtClean="0"/>
              <a:pPr/>
              <a:t>1</a:t>
            </a:fld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91E39C9-2D61-41B8-AD0C-659F36639724}"/>
              </a:ext>
            </a:extLst>
          </p:cNvPr>
          <p:cNvSpPr txBox="1">
            <a:spLocks/>
          </p:cNvSpPr>
          <p:nvPr/>
        </p:nvSpPr>
        <p:spPr>
          <a:xfrm>
            <a:off x="2529735" y="302559"/>
            <a:ext cx="6272212" cy="32945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 hangingPunct="0"/>
            <a:r>
              <a:rPr lang="en-US" sz="1300" b="1" dirty="0">
                <a:solidFill>
                  <a:srgbClr val="C1D32F"/>
                </a:solidFill>
                <a:latin typeface="+mj-lt"/>
                <a:ea typeface="Arial"/>
                <a:cs typeface="Arial"/>
                <a:sym typeface="Arial"/>
              </a:rPr>
              <a:t>MEDIA 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04799" y="954168"/>
            <a:ext cx="6772276" cy="3746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marR="0" indent="-17145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C1D32F"/>
              </a:buClr>
              <a:buSzPct val="100000"/>
              <a:buFont typeface="Wingdings" panose="05000000000000000000" pitchFamily="2" charset="2"/>
              <a:buChar char="§"/>
              <a:tabLst/>
              <a:defRPr sz="1600" b="0" i="0" u="none" strike="noStrike" cap="none" spc="0" baseline="0">
                <a:solidFill>
                  <a:srgbClr val="243D94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285750" marR="0" indent="-1143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E78834"/>
              </a:buClr>
              <a:buSzPct val="100000"/>
              <a:buFont typeface="Arial" panose="020B0604020202020204" pitchFamily="34" charset="0"/>
              <a:buChar char="•"/>
              <a:tabLst/>
              <a:defRPr sz="1300" b="0" i="0" u="none" strike="noStrike" cap="none" spc="0" baseline="0">
                <a:solidFill>
                  <a:srgbClr val="243D94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400050" marR="0" indent="-1143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  <a:tabLst/>
              <a:defRPr sz="1150" b="0" i="0" u="none" strike="noStrike" cap="none" spc="0" baseline="0">
                <a:solidFill>
                  <a:srgbClr val="243D94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514350" marR="0" indent="-1143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800" b="0" i="0" u="none" strike="noStrike" cap="none" spc="0" baseline="0">
                <a:solidFill>
                  <a:schemeClr val="bg2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1600" b="0" i="0" u="none" strike="noStrike" cap="none" spc="0" baseline="0">
                <a:solidFill>
                  <a:srgbClr val="243D94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Robust public relations efforts: </a:t>
            </a:r>
          </a:p>
          <a:p>
            <a:pPr lvl="1" hangingPunct="1">
              <a:spcBef>
                <a:spcPts val="0"/>
              </a:spcBef>
              <a:spcAft>
                <a:spcPts val="600"/>
              </a:spcAft>
            </a:pPr>
            <a:r>
              <a:rPr lang="en-US" sz="1500" dirty="0"/>
              <a:t>Public affairs circuit</a:t>
            </a:r>
          </a:p>
          <a:p>
            <a:pPr lvl="1" hangingPunct="1">
              <a:spcBef>
                <a:spcPts val="0"/>
              </a:spcBef>
              <a:spcAft>
                <a:spcPts val="600"/>
              </a:spcAft>
            </a:pPr>
            <a:r>
              <a:rPr lang="en-US" sz="1500" dirty="0"/>
              <a:t>Op-Eds</a:t>
            </a:r>
          </a:p>
          <a:p>
            <a:pPr lvl="1" hangingPunct="1">
              <a:spcBef>
                <a:spcPts val="0"/>
              </a:spcBef>
              <a:spcAft>
                <a:spcPts val="600"/>
              </a:spcAft>
            </a:pPr>
            <a:r>
              <a:rPr lang="en-US" sz="1500" dirty="0"/>
              <a:t>Editorial board meetings </a:t>
            </a:r>
          </a:p>
          <a:p>
            <a:pPr lvl="1" hangingPunct="1">
              <a:spcBef>
                <a:spcPts val="0"/>
              </a:spcBef>
              <a:spcAft>
                <a:spcPts val="600"/>
              </a:spcAft>
            </a:pPr>
            <a:r>
              <a:rPr lang="en-US" sz="1500" dirty="0"/>
              <a:t>Guest column features</a:t>
            </a:r>
          </a:p>
          <a:p>
            <a:pPr marL="171450" lvl="1" indent="0" hangingPunct="1">
              <a:spcBef>
                <a:spcPts val="0"/>
              </a:spcBef>
              <a:spcAft>
                <a:spcPts val="600"/>
              </a:spcAft>
              <a:buNone/>
            </a:pPr>
            <a:endParaRPr lang="en-US" sz="1500" dirty="0"/>
          </a:p>
          <a:p>
            <a:pPr marL="0" indent="0" hangingPunct="1">
              <a:spcBef>
                <a:spcPts val="0"/>
              </a:spcBef>
              <a:buNone/>
            </a:pPr>
            <a:endParaRPr lang="en-US" sz="1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0BE3B7-8D85-4DC7-A930-6469308E5BE0}" type="slidenum">
              <a:rPr lang="en-US" smtClean="0"/>
              <a:pPr/>
              <a:t>10</a:t>
            </a:fld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6" t="9579" r="44045" b="54146"/>
          <a:stretch/>
        </p:blipFill>
        <p:spPr bwMode="auto">
          <a:xfrm rot="470270">
            <a:off x="5854840" y="663035"/>
            <a:ext cx="3075197" cy="29825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4429" r="41765" b="35764"/>
          <a:stretch/>
        </p:blipFill>
        <p:spPr bwMode="auto">
          <a:xfrm rot="553159">
            <a:off x="5274332" y="1853711"/>
            <a:ext cx="3182218" cy="30583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J:\GRAPHICS\photos\2018 Photos\Media clips and photos\Resized_20180622_141323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75" y="2638425"/>
            <a:ext cx="3174562" cy="212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04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>
            <a:extLst>
              <a:ext uri="{FF2B5EF4-FFF2-40B4-BE49-F238E27FC236}">
                <a16:creationId xmlns:a16="http://schemas.microsoft.com/office/drawing/2014/main" id="{473411E0-27FC-4659-80FE-2DA0520057FC}"/>
              </a:ext>
            </a:extLst>
          </p:cNvPr>
          <p:cNvSpPr txBox="1">
            <a:spLocks/>
          </p:cNvSpPr>
          <p:nvPr/>
        </p:nvSpPr>
        <p:spPr>
          <a:xfrm>
            <a:off x="2529735" y="302559"/>
            <a:ext cx="6272212" cy="32945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 hangingPunct="0"/>
            <a:r>
              <a:rPr lang="en-US" sz="1300" b="1" dirty="0">
                <a:solidFill>
                  <a:srgbClr val="C1D32F"/>
                </a:solidFill>
                <a:latin typeface="+mj-lt"/>
                <a:ea typeface="Arial"/>
                <a:cs typeface="Arial"/>
                <a:sym typeface="Arial"/>
              </a:rPr>
              <a:t>VOTER PERSONAS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" b="18148"/>
          <a:stretch/>
        </p:blipFill>
        <p:spPr bwMode="auto">
          <a:xfrm>
            <a:off x="142874" y="847725"/>
            <a:ext cx="4310910" cy="2105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1" b="12959"/>
          <a:stretch/>
        </p:blipFill>
        <p:spPr bwMode="auto">
          <a:xfrm>
            <a:off x="2510261" y="2128837"/>
            <a:ext cx="3887047" cy="20472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0" b="16099"/>
          <a:stretch/>
        </p:blipFill>
        <p:spPr bwMode="auto">
          <a:xfrm>
            <a:off x="5089040" y="3105150"/>
            <a:ext cx="3978760" cy="2038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264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91E39C9-2D61-41B8-AD0C-659F36639724}"/>
              </a:ext>
            </a:extLst>
          </p:cNvPr>
          <p:cNvSpPr txBox="1">
            <a:spLocks/>
          </p:cNvSpPr>
          <p:nvPr/>
        </p:nvSpPr>
        <p:spPr>
          <a:xfrm>
            <a:off x="2529735" y="302559"/>
            <a:ext cx="6272212" cy="32945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 hangingPunct="0"/>
            <a:endParaRPr lang="en-US" sz="1300" b="1" dirty="0">
              <a:solidFill>
                <a:srgbClr val="C1D32F"/>
              </a:solidFill>
              <a:latin typeface="Montserrat Bold" panose="00000800000000000000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EB66221-7728-4C1C-B851-5E7A74E1C7AF}"/>
              </a:ext>
            </a:extLst>
          </p:cNvPr>
          <p:cNvSpPr txBox="1">
            <a:spLocks/>
          </p:cNvSpPr>
          <p:nvPr/>
        </p:nvSpPr>
        <p:spPr>
          <a:xfrm>
            <a:off x="2682135" y="454959"/>
            <a:ext cx="6272212" cy="32945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 hangingPunct="0"/>
            <a:r>
              <a:rPr lang="en-US" sz="1300" b="1" dirty="0">
                <a:solidFill>
                  <a:srgbClr val="C1D32F"/>
                </a:solidFill>
                <a:latin typeface="+mj-lt"/>
                <a:ea typeface="Arial"/>
                <a:cs typeface="Arial"/>
                <a:sym typeface="Arial"/>
              </a:rPr>
              <a:t>JOB ACCESS IMPROVEMENTS</a:t>
            </a:r>
          </a:p>
        </p:txBody>
      </p:sp>
      <p:pic>
        <p:nvPicPr>
          <p:cNvPr id="11" name="Picture 10" descr="J:\PAFARCHIVE\Photos\Metro Photo Shoot APR 2012\QCMetro5\IMG_3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855" y="1377614"/>
            <a:ext cx="4358640" cy="29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183452357"/>
              </p:ext>
            </p:extLst>
          </p:nvPr>
        </p:nvGraphicFramePr>
        <p:xfrm>
          <a:off x="419100" y="1200150"/>
          <a:ext cx="3962400" cy="3135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0BE3B7-8D85-4DC7-A930-6469308E5BE0}" type="slidenum">
              <a:rPr lang="en-US" smtClean="0"/>
              <a:pPr/>
              <a:t>12</a:t>
            </a:fld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/>
          <p:cNvSpPr txBox="1">
            <a:spLocks/>
          </p:cNvSpPr>
          <p:nvPr/>
        </p:nvSpPr>
        <p:spPr>
          <a:xfrm>
            <a:off x="0" y="954167"/>
            <a:ext cx="533400" cy="183357"/>
          </a:xfrm>
          <a:prstGeom prst="rect">
            <a:avLst/>
          </a:prstGeom>
        </p:spPr>
        <p:txBody>
          <a:bodyPr vert="horz" anchor="ctr" anchorCtr="0">
            <a:normAutofit fontScale="47500" lnSpcReduction="20000"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28B967-BB85-4041-9725-45A5E48B828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1D1753E-3A41-43E6-A936-F42082682FD9}"/>
              </a:ext>
            </a:extLst>
          </p:cNvPr>
          <p:cNvSpPr txBox="1">
            <a:spLocks/>
          </p:cNvSpPr>
          <p:nvPr/>
        </p:nvSpPr>
        <p:spPr>
          <a:xfrm>
            <a:off x="2529735" y="302559"/>
            <a:ext cx="6272212" cy="32945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 hangingPunct="0"/>
            <a:r>
              <a:rPr lang="en-US" sz="1300" b="1" dirty="0">
                <a:solidFill>
                  <a:srgbClr val="C1D32F"/>
                </a:solidFill>
                <a:latin typeface="+mj-lt"/>
                <a:ea typeface="Arial"/>
                <a:cs typeface="Arial"/>
                <a:sym typeface="Arial"/>
              </a:rPr>
              <a:t>TRANSIT INFRASTRUCTURE FUND</a:t>
            </a:r>
            <a:endParaRPr lang="en-US" sz="1300" b="1" dirty="0">
              <a:solidFill>
                <a:srgbClr val="C1D32F"/>
              </a:solidFill>
              <a:latin typeface="Montserrat Bold" panose="00000800000000000000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90525" y="1045845"/>
            <a:ext cx="7715250" cy="3746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marR="0" indent="-17145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C1D32F"/>
              </a:buClr>
              <a:buSzPct val="100000"/>
              <a:buFont typeface="Wingdings" panose="05000000000000000000" pitchFamily="2" charset="2"/>
              <a:buChar char="§"/>
              <a:tabLst/>
              <a:defRPr sz="1600" b="0" i="0" u="none" strike="noStrike" cap="none" spc="0" baseline="0">
                <a:solidFill>
                  <a:srgbClr val="243D94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285750" marR="0" indent="-1143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E78834"/>
              </a:buClr>
              <a:buSzPct val="100000"/>
              <a:buFont typeface="Arial" panose="020B0604020202020204" pitchFamily="34" charset="0"/>
              <a:buChar char="•"/>
              <a:tabLst/>
              <a:defRPr sz="1300" b="0" i="0" u="none" strike="noStrike" cap="none" spc="0" baseline="0">
                <a:solidFill>
                  <a:srgbClr val="243D94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400050" marR="0" indent="-1143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  <a:tabLst/>
              <a:defRPr sz="1150" b="0" i="0" u="none" strike="noStrike" cap="none" spc="0" baseline="0">
                <a:solidFill>
                  <a:srgbClr val="243D94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514350" marR="0" indent="-1143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800" b="0" i="0" u="none" strike="noStrike" cap="none" spc="0" baseline="0">
                <a:solidFill>
                  <a:schemeClr val="bg2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1600" b="0" i="0" u="none" strike="noStrike" cap="none" spc="0" baseline="0">
                <a:solidFill>
                  <a:srgbClr val="243D94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hangingPunct="1">
              <a:spcBef>
                <a:spcPts val="600"/>
              </a:spcBef>
              <a:buNone/>
            </a:pPr>
            <a:r>
              <a:rPr lang="en-US" sz="1800" dirty="0"/>
              <a:t>Transit Infrastructure Fund</a:t>
            </a:r>
          </a:p>
          <a:p>
            <a:pPr marL="0" indent="0" hangingPunct="1">
              <a:spcBef>
                <a:spcPts val="600"/>
              </a:spcBef>
              <a:buNone/>
            </a:pPr>
            <a:r>
              <a:rPr lang="en-US" sz="1800" dirty="0"/>
              <a:t>25 percent (approx. $30M annually) of the proceeds of the levy are to be used towards infrastructure projects in Hamilton County. </a:t>
            </a:r>
          </a:p>
          <a:p>
            <a:pPr marL="0" indent="0" hangingPunct="1">
              <a:spcBef>
                <a:spcPts val="600"/>
              </a:spcBef>
              <a:buNone/>
            </a:pPr>
            <a:endParaRPr lang="en-US" sz="1800" dirty="0"/>
          </a:p>
          <a:p>
            <a:pPr hangingPunct="1">
              <a:spcBef>
                <a:spcPts val="600"/>
              </a:spcBef>
            </a:pPr>
            <a:r>
              <a:rPr lang="en-US" sz="1800" dirty="0"/>
              <a:t>Projects may include building or maintaining roads and bridges, etc.</a:t>
            </a:r>
          </a:p>
          <a:p>
            <a:pPr hangingPunct="1">
              <a:spcBef>
                <a:spcPts val="600"/>
              </a:spcBef>
            </a:pPr>
            <a:r>
              <a:rPr lang="en-US" sz="1800" dirty="0"/>
              <a:t>Must be within service area that Metro buses operates</a:t>
            </a:r>
          </a:p>
          <a:p>
            <a:pPr marL="0" indent="0" hangingPunct="1">
              <a:spcBef>
                <a:spcPts val="600"/>
              </a:spcBef>
              <a:buNone/>
            </a:pPr>
            <a:br>
              <a:rPr lang="en-US" sz="1800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9989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/>
          <p:cNvSpPr>
            <a:spLocks noGrp="1"/>
          </p:cNvSpPr>
          <p:nvPr>
            <p:ph sz="half" idx="4294967295"/>
          </p:nvPr>
        </p:nvSpPr>
        <p:spPr>
          <a:xfrm>
            <a:off x="498719" y="2096080"/>
            <a:ext cx="5282955" cy="2328281"/>
          </a:xfrm>
          <a:prstGeom prst="rect">
            <a:avLst/>
          </a:prstGeom>
        </p:spPr>
        <p:txBody>
          <a:bodyPr>
            <a:noAutofit/>
          </a:bodyPr>
          <a:lstStyle/>
          <a:p>
            <a:pPr lvl="2">
              <a:buClr>
                <a:srgbClr val="C1D32F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Work and job training</a:t>
            </a:r>
          </a:p>
          <a:p>
            <a:pPr lvl="2">
              <a:buClr>
                <a:srgbClr val="C1D32F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Medical services</a:t>
            </a:r>
          </a:p>
          <a:p>
            <a:pPr lvl="2">
              <a:buClr>
                <a:srgbClr val="C1D32F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243D94"/>
                </a:solidFill>
              </a:rPr>
              <a:t>Social services</a:t>
            </a:r>
          </a:p>
          <a:p>
            <a:pPr marL="285750" lvl="2" indent="0">
              <a:buClr>
                <a:srgbClr val="C1D32F"/>
              </a:buClr>
              <a:buNone/>
            </a:pPr>
            <a:endParaRPr lang="en-US" sz="1450" dirty="0">
              <a:solidFill>
                <a:srgbClr val="243D94"/>
              </a:solidFill>
            </a:endParaRPr>
          </a:p>
          <a:p>
            <a:pPr marL="285750" lvl="2" indent="0">
              <a:buClr>
                <a:srgbClr val="C1D32F"/>
              </a:buClr>
              <a:buNone/>
            </a:pPr>
            <a:endParaRPr lang="en-US" sz="1450" dirty="0">
              <a:solidFill>
                <a:srgbClr val="243D94"/>
              </a:solidFill>
            </a:endParaRP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342897" y="1055372"/>
            <a:ext cx="8459049" cy="1278253"/>
          </a:xfrm>
          <a:prstGeom prst="rect">
            <a:avLst/>
          </a:prstGeom>
        </p:spPr>
        <p:txBody>
          <a:bodyPr/>
          <a:lstStyle>
            <a:lvl1pPr marL="342839" indent="-342839" algn="l" defTabSz="91424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23" indent="-285701" algn="l" defTabSz="91424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01" indent="-228558" algn="l" defTabSz="91424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20" indent="-228558" algn="l" defTabSz="91424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42" indent="-228558" algn="l" defTabSz="91424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59" indent="-228558" algn="l" defTabSz="91424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82" indent="-228558" algn="l" defTabSz="91424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02" indent="-228558" algn="l" defTabSz="91424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21" indent="-228558" algn="l" defTabSz="91424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None/>
            </a:pPr>
            <a:r>
              <a:rPr lang="en-US" sz="1800" dirty="0"/>
              <a:t>The Everybody Rides Metro Foundation (Empowerment Fund) to support low-income riders with $500K annually by reimbursing social service agency partners 50% of fare for travel for trips related to:</a:t>
            </a:r>
          </a:p>
          <a:p>
            <a:pPr marL="0" indent="0" defTabSz="45720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None/>
            </a:pPr>
            <a:endParaRPr lang="en-US" sz="1800" b="1" u="sng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473411E0-27FC-4659-80FE-2DA0520057FC}"/>
              </a:ext>
            </a:extLst>
          </p:cNvPr>
          <p:cNvSpPr txBox="1">
            <a:spLocks/>
          </p:cNvSpPr>
          <p:nvPr/>
        </p:nvSpPr>
        <p:spPr>
          <a:xfrm>
            <a:off x="2529735" y="302559"/>
            <a:ext cx="6272212" cy="32945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 hangingPunct="0"/>
            <a:r>
              <a:rPr lang="en-US" sz="1300" b="1" dirty="0">
                <a:solidFill>
                  <a:srgbClr val="C1D32F"/>
                </a:solidFill>
                <a:latin typeface="+mj-lt"/>
                <a:ea typeface="Arial"/>
                <a:cs typeface="Arial"/>
                <a:sym typeface="Arial"/>
              </a:rPr>
              <a:t>EVERYBODY RIDES METRO FOUNDATION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6" r="24324"/>
          <a:stretch/>
        </p:blipFill>
        <p:spPr>
          <a:xfrm>
            <a:off x="5861451" y="2062162"/>
            <a:ext cx="2072875" cy="270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4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/>
          <p:cNvSpPr txBox="1">
            <a:spLocks/>
          </p:cNvSpPr>
          <p:nvPr/>
        </p:nvSpPr>
        <p:spPr>
          <a:xfrm>
            <a:off x="0" y="954167"/>
            <a:ext cx="533400" cy="183357"/>
          </a:xfrm>
          <a:prstGeom prst="rect">
            <a:avLst/>
          </a:prstGeom>
        </p:spPr>
        <p:txBody>
          <a:bodyPr vert="horz" anchor="ctr" anchorCtr="0">
            <a:normAutofit fontScale="47500" lnSpcReduction="20000"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28B967-BB85-4041-9725-45A5E48B828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1D1753E-3A41-43E6-A936-F42082682FD9}"/>
              </a:ext>
            </a:extLst>
          </p:cNvPr>
          <p:cNvSpPr txBox="1">
            <a:spLocks/>
          </p:cNvSpPr>
          <p:nvPr/>
        </p:nvSpPr>
        <p:spPr>
          <a:xfrm>
            <a:off x="2529735" y="302559"/>
            <a:ext cx="6272212" cy="32945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 hangingPunct="0"/>
            <a:r>
              <a:rPr lang="en-US" sz="1300" b="1" dirty="0">
                <a:solidFill>
                  <a:srgbClr val="C1D32F"/>
                </a:solidFill>
                <a:latin typeface="+mj-lt"/>
                <a:ea typeface="Arial"/>
                <a:cs typeface="Arial"/>
                <a:sym typeface="Arial"/>
              </a:rPr>
              <a:t>THE WINNING COMBINATION</a:t>
            </a:r>
            <a:endParaRPr lang="en-US" sz="1300" b="1" dirty="0">
              <a:solidFill>
                <a:srgbClr val="C1D32F"/>
              </a:solidFill>
              <a:latin typeface="Montserrat Bold" panose="00000800000000000000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1381" y="792242"/>
            <a:ext cx="5687221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43D94"/>
                </a:solidFill>
                <a:cs typeface="Arial" panose="020B0604020202020204" pitchFamily="34" charset="0"/>
              </a:rPr>
              <a:t>.08% Hamilton County Sales Tax for 25 years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43D94"/>
                </a:solidFill>
                <a:cs typeface="Arial" panose="020B0604020202020204" pitchFamily="34" charset="0"/>
              </a:rPr>
              <a:t>Something for riders and non-riders in plan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43D94"/>
                </a:solidFill>
                <a:cs typeface="Arial" panose="020B0604020202020204" pitchFamily="34" charset="0"/>
              </a:rPr>
              <a:t>Ballot language specified that </a:t>
            </a:r>
            <a:r>
              <a:rPr lang="en-US" sz="1600" u="sng" dirty="0">
                <a:solidFill>
                  <a:srgbClr val="243D94"/>
                </a:solidFill>
                <a:cs typeface="Arial" panose="020B0604020202020204" pitchFamily="34" charset="0"/>
              </a:rPr>
              <a:t>no funds </a:t>
            </a:r>
            <a:r>
              <a:rPr lang="en-US" sz="1600" dirty="0">
                <a:solidFill>
                  <a:srgbClr val="243D94"/>
                </a:solidFill>
                <a:cs typeface="Arial" panose="020B0604020202020204" pitchFamily="34" charset="0"/>
              </a:rPr>
              <a:t>to be used for streetcar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43D94"/>
                </a:solidFill>
                <a:cs typeface="Arial" panose="020B0604020202020204" pitchFamily="34" charset="0"/>
              </a:rPr>
              <a:t>Broad bipartisan support: union, elected officials, social services, business community, faith leaders, etc. 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43D94"/>
                </a:solidFill>
                <a:cs typeface="Arial" panose="020B0604020202020204" pitchFamily="34" charset="0"/>
              </a:rPr>
              <a:t>Strong coalition of advocates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43D94"/>
                </a:solidFill>
                <a:cs typeface="Arial" panose="020B0604020202020204" pitchFamily="34" charset="0"/>
              </a:rPr>
              <a:t>PAC, Move Forward Hamilton County, endorsement list included more than 30 local orgs. and 40 elected officials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43D94"/>
                </a:solidFill>
                <a:cs typeface="Arial" panose="020B0604020202020204" pitchFamily="34" charset="0"/>
              </a:rPr>
              <a:t>No organized opposition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243D94"/>
              </a:solidFill>
              <a:cs typeface="Arial" panose="020B0604020202020204" pitchFamily="34" charset="0"/>
            </a:endParaRPr>
          </a:p>
          <a:p>
            <a:pPr marL="457200" lvl="1" indent="0">
              <a:spcBef>
                <a:spcPts val="600"/>
              </a:spcBef>
            </a:pPr>
            <a:endParaRPr lang="en-US" dirty="0">
              <a:solidFill>
                <a:srgbClr val="243D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864" y="1228004"/>
            <a:ext cx="2881225" cy="2401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8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/>
          <p:cNvSpPr txBox="1">
            <a:spLocks/>
          </p:cNvSpPr>
          <p:nvPr/>
        </p:nvSpPr>
        <p:spPr>
          <a:xfrm>
            <a:off x="0" y="954167"/>
            <a:ext cx="533400" cy="183357"/>
          </a:xfrm>
          <a:prstGeom prst="rect">
            <a:avLst/>
          </a:prstGeom>
        </p:spPr>
        <p:txBody>
          <a:bodyPr vert="horz" anchor="ctr" anchorCtr="0">
            <a:normAutofit fontScale="47500" lnSpcReduction="20000"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28B967-BB85-4041-9725-45A5E48B828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1D1753E-3A41-43E6-A936-F42082682FD9}"/>
              </a:ext>
            </a:extLst>
          </p:cNvPr>
          <p:cNvSpPr txBox="1">
            <a:spLocks/>
          </p:cNvSpPr>
          <p:nvPr/>
        </p:nvSpPr>
        <p:spPr>
          <a:xfrm>
            <a:off x="2529735" y="302559"/>
            <a:ext cx="6272212" cy="32945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 hangingPunct="0"/>
            <a:r>
              <a:rPr lang="en-US" sz="1300" b="1" dirty="0">
                <a:solidFill>
                  <a:srgbClr val="C1D32F"/>
                </a:solidFill>
                <a:latin typeface="+mj-lt"/>
                <a:ea typeface="Arial"/>
                <a:cs typeface="Arial"/>
                <a:sym typeface="Arial"/>
              </a:rPr>
              <a:t>COUNT DOWN TO THE ELECTION</a:t>
            </a:r>
            <a:endParaRPr lang="en-US" sz="1300" b="1" dirty="0">
              <a:solidFill>
                <a:srgbClr val="C1D32F"/>
              </a:solidFill>
              <a:latin typeface="Montserrat Bold" panose="00000800000000000000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1381" y="954167"/>
            <a:ext cx="5279181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43D94"/>
                </a:solidFill>
                <a:cs typeface="Arial" panose="020B0604020202020204" pitchFamily="34" charset="0"/>
              </a:rPr>
              <a:t>Oct 2015:    Awareness campaign began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43D94"/>
                </a:solidFill>
                <a:cs typeface="Arial" panose="020B0604020202020204" pitchFamily="34" charset="0"/>
              </a:rPr>
              <a:t>Apr 2018:    Rolled out The Plan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43D94"/>
                </a:solidFill>
                <a:cs typeface="Arial" panose="020B0604020202020204" pitchFamily="34" charset="0"/>
              </a:rPr>
              <a:t>Sept 2019:  Board approves levy 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43D94"/>
                </a:solidFill>
                <a:cs typeface="Arial" panose="020B0604020202020204" pitchFamily="34" charset="0"/>
              </a:rPr>
              <a:t>Sept 2019:  Move Forward PAC formed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43D94"/>
                </a:solidFill>
                <a:cs typeface="Arial" panose="020B0604020202020204" pitchFamily="34" charset="0"/>
              </a:rPr>
              <a:t>Nov 2019:   Voters approved Issue 22 to 		  rollback 0.3% city earnings		  tax if Issue 7 passes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43D94"/>
                </a:solidFill>
                <a:cs typeface="Arial" panose="020B0604020202020204" pitchFamily="34" charset="0"/>
              </a:rPr>
              <a:t>Mar 2020:  Election delayed by COVID-19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43D94"/>
                </a:solidFill>
                <a:cs typeface="Arial" panose="020B0604020202020204" pitchFamily="34" charset="0"/>
              </a:rPr>
              <a:t>May 2020: Issue 7 passes by 980 votes</a:t>
            </a:r>
          </a:p>
          <a:p>
            <a:pPr marL="457200" lvl="1" indent="0">
              <a:spcBef>
                <a:spcPts val="600"/>
              </a:spcBef>
            </a:pPr>
            <a:endParaRPr lang="en-US" dirty="0">
              <a:solidFill>
                <a:srgbClr val="243D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6" t="30802" b="22409"/>
          <a:stretch/>
        </p:blipFill>
        <p:spPr bwMode="auto">
          <a:xfrm>
            <a:off x="5616082" y="3724277"/>
            <a:ext cx="3467946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7576">
            <a:off x="5342378" y="823910"/>
            <a:ext cx="2826059" cy="2119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2" r="40678"/>
          <a:stretch/>
        </p:blipFill>
        <p:spPr bwMode="auto">
          <a:xfrm rot="20447337">
            <a:off x="6652037" y="2061004"/>
            <a:ext cx="1396035" cy="1880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122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3410" y="1535316"/>
            <a:ext cx="3442440" cy="310753"/>
          </a:xfrm>
        </p:spPr>
        <p:txBody>
          <a:bodyPr wrap="none" lIns="0" tIns="0" rIns="0" bIns="0">
            <a:normAutofit fontScale="90000"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ADDITIONAL QUESTIONS?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CONTACT 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1A1B43-2EAE-4ACB-8765-555658C0B0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1004887"/>
            <a:ext cx="4719638" cy="3539729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20CA0AD-47B9-4E30-91D0-E1D2E53C6686}"/>
              </a:ext>
            </a:extLst>
          </p:cNvPr>
          <p:cNvSpPr txBox="1">
            <a:spLocks/>
          </p:cNvSpPr>
          <p:nvPr/>
        </p:nvSpPr>
        <p:spPr>
          <a:xfrm>
            <a:off x="5366279" y="2269067"/>
            <a:ext cx="3442440" cy="1479371"/>
          </a:xfrm>
          <a:prstGeom prst="rect">
            <a:avLst/>
          </a:prstGeom>
        </p:spPr>
        <p:txBody>
          <a:bodyPr vert="horz" wrap="none" lIns="0" tIns="0" rIns="0" bIns="0" rtlCol="0">
            <a:normAutofit fontScale="92500" lnSpcReduction="10000"/>
          </a:bodyPr>
          <a:lstStyle>
            <a:lvl1pPr marL="171450" marR="0" indent="-17145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C1D32F"/>
              </a:buClr>
              <a:buSzPct val="100000"/>
              <a:buFont typeface="Wingdings" panose="05000000000000000000" pitchFamily="2" charset="2"/>
              <a:buChar char="§"/>
              <a:tabLst/>
              <a:defRPr sz="1600" b="0" i="0" u="none" strike="noStrike" cap="none" spc="0" baseline="0">
                <a:solidFill>
                  <a:srgbClr val="243D94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285750" marR="0" indent="-1143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E78834"/>
              </a:buClr>
              <a:buSzPct val="100000"/>
              <a:buFont typeface="Arial" panose="020B0604020202020204" pitchFamily="34" charset="0"/>
              <a:buChar char="•"/>
              <a:tabLst/>
              <a:defRPr sz="1300" b="0" i="0" u="none" strike="noStrike" cap="none" spc="0" baseline="0">
                <a:solidFill>
                  <a:srgbClr val="243D94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457200" marR="0" indent="-17145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300" b="0" i="0" u="none" strike="noStrike" cap="none" spc="0" baseline="0"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1600" b="0" i="0" u="none" strike="noStrike" cap="none" spc="0" baseline="0">
                <a:solidFill>
                  <a:srgbClr val="243D94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1600" b="0" i="0" u="none" strike="noStrike" cap="none" spc="0" baseline="0">
                <a:solidFill>
                  <a:srgbClr val="243D94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hangingPunct="1">
              <a:buNone/>
            </a:pPr>
            <a:r>
              <a:rPr lang="en-US" sz="1300" b="1" dirty="0"/>
              <a:t>Brandy Jones, APR</a:t>
            </a:r>
          </a:p>
          <a:p>
            <a:pPr marL="0" indent="0" hangingPunct="1">
              <a:buNone/>
            </a:pPr>
            <a:r>
              <a:rPr lang="en-US" sz="1300" b="1" dirty="0"/>
              <a:t>SVP, External Affairs</a:t>
            </a:r>
          </a:p>
          <a:p>
            <a:pPr marL="0" indent="0" hangingPunct="1">
              <a:buNone/>
            </a:pPr>
            <a:endParaRPr lang="en-US" sz="1300" b="1" dirty="0"/>
          </a:p>
          <a:p>
            <a:pPr marL="0" indent="0" hangingPunct="1">
              <a:buNone/>
            </a:pPr>
            <a:r>
              <a:rPr lang="en-US" sz="1300" dirty="0">
                <a:solidFill>
                  <a:schemeClr val="tx1"/>
                </a:solidFill>
              </a:rPr>
              <a:t>Bjones@go-metro.com</a:t>
            </a:r>
          </a:p>
          <a:p>
            <a:pPr marL="0" indent="0" hangingPunct="1">
              <a:buNone/>
            </a:pPr>
            <a:r>
              <a:rPr lang="en-US" sz="1300" dirty="0">
                <a:solidFill>
                  <a:schemeClr val="tx1"/>
                </a:solidFill>
              </a:rPr>
              <a:t>@</a:t>
            </a:r>
            <a:r>
              <a:rPr lang="en-US" sz="1300" dirty="0" err="1">
                <a:solidFill>
                  <a:schemeClr val="tx1"/>
                </a:solidFill>
              </a:rPr>
              <a:t>Mrsbrandyjones</a:t>
            </a:r>
            <a:endParaRPr lang="en-US" sz="1300" dirty="0">
              <a:solidFill>
                <a:schemeClr val="tx1"/>
              </a:solidFill>
            </a:endParaRPr>
          </a:p>
          <a:p>
            <a:pPr marL="0" indent="0" hangingPunct="1">
              <a:buNone/>
            </a:pPr>
            <a:r>
              <a:rPr lang="it-IT" sz="1300" dirty="0">
                <a:solidFill>
                  <a:schemeClr val="tx1"/>
                </a:solidFill>
              </a:rPr>
              <a:t>@CincinnatiMetro</a:t>
            </a:r>
            <a:endParaRPr lang="en-US" sz="1300" dirty="0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9107DF8-00C9-47D2-9D6A-94BA4EA4EEC1}"/>
              </a:ext>
            </a:extLst>
          </p:cNvPr>
          <p:cNvSpPr txBox="1">
            <a:spLocks/>
          </p:cNvSpPr>
          <p:nvPr/>
        </p:nvSpPr>
        <p:spPr>
          <a:xfrm>
            <a:off x="2529735" y="302559"/>
            <a:ext cx="6272212" cy="32945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 hangingPunct="0"/>
            <a:r>
              <a:rPr lang="en-US" sz="2000" b="1" dirty="0">
                <a:solidFill>
                  <a:srgbClr val="C1D32F"/>
                </a:solidFill>
                <a:latin typeface="+mj-lt"/>
                <a:ea typeface="Arial"/>
                <a:cs typeface="Arial"/>
                <a:sym typeface="Arial"/>
              </a:rPr>
              <a:t>THANK YOU!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270" y="3927342"/>
            <a:ext cx="493143" cy="4851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58" y="3927076"/>
            <a:ext cx="485675" cy="485675"/>
          </a:xfrm>
          <a:prstGeom prst="rect">
            <a:avLst/>
          </a:prstGeom>
        </p:spPr>
      </p:pic>
      <p:pic>
        <p:nvPicPr>
          <p:cNvPr id="1030" name="Picture 6" descr="Instagram Logo / Icon&quot; Poster by Alkoal | Redbubb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850" y="3879090"/>
            <a:ext cx="600450" cy="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0BE3B7-8D85-4DC7-A930-6469308E5BE0}" type="slidenum">
              <a:rPr lang="en-US" smtClean="0"/>
              <a:pPr/>
              <a:t>17</a:t>
            </a:fld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12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91E39C9-2D61-41B8-AD0C-659F36639724}"/>
              </a:ext>
            </a:extLst>
          </p:cNvPr>
          <p:cNvSpPr txBox="1">
            <a:spLocks/>
          </p:cNvSpPr>
          <p:nvPr/>
        </p:nvSpPr>
        <p:spPr>
          <a:xfrm>
            <a:off x="2529735" y="302559"/>
            <a:ext cx="6272212" cy="32945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 hangingPunct="0"/>
            <a:r>
              <a:rPr lang="en-US" sz="1300" b="1" dirty="0">
                <a:solidFill>
                  <a:srgbClr val="C1D32F"/>
                </a:solidFill>
                <a:latin typeface="+mj-lt"/>
                <a:ea typeface="Arial"/>
                <a:cs typeface="Arial"/>
                <a:sym typeface="Arial"/>
              </a:rPr>
              <a:t>SUCCESSFUL PASSAGE OF ISSUE 7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4799" y="954168"/>
            <a:ext cx="5705476" cy="3746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marR="0" indent="-17145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C1D32F"/>
              </a:buClr>
              <a:buSzPct val="100000"/>
              <a:buFont typeface="Wingdings" panose="05000000000000000000" pitchFamily="2" charset="2"/>
              <a:buChar char="§"/>
              <a:tabLst/>
              <a:defRPr sz="1600" b="0" i="0" u="none" strike="noStrike" cap="none" spc="0" baseline="0">
                <a:solidFill>
                  <a:srgbClr val="243D94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285750" marR="0" indent="-1143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E78834"/>
              </a:buClr>
              <a:buSzPct val="100000"/>
              <a:buFont typeface="Arial" panose="020B0604020202020204" pitchFamily="34" charset="0"/>
              <a:buChar char="•"/>
              <a:tabLst/>
              <a:defRPr sz="1300" b="0" i="0" u="none" strike="noStrike" cap="none" spc="0" baseline="0">
                <a:solidFill>
                  <a:srgbClr val="243D94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400050" marR="0" indent="-1143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  <a:tabLst/>
              <a:defRPr sz="1150" b="0" i="0" u="none" strike="noStrike" cap="none" spc="0" baseline="0">
                <a:solidFill>
                  <a:srgbClr val="243D94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514350" marR="0" indent="-1143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800" b="0" i="0" u="none" strike="noStrike" cap="none" spc="0" baseline="0">
                <a:solidFill>
                  <a:schemeClr val="bg2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1600" b="0" i="0" u="none" strike="noStrike" cap="none" spc="0" baseline="0">
                <a:solidFill>
                  <a:srgbClr val="243D94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hangingPunct="1">
              <a:spcBef>
                <a:spcPts val="0"/>
              </a:spcBef>
              <a:buNone/>
            </a:pPr>
            <a:endParaRPr lang="en-US" sz="4500" dirty="0"/>
          </a:p>
          <a:p>
            <a:pPr marL="0" indent="0" algn="ctr" hangingPunct="1">
              <a:spcBef>
                <a:spcPts val="0"/>
              </a:spcBef>
              <a:buNone/>
            </a:pPr>
            <a:r>
              <a:rPr lang="en-US" sz="4500" dirty="0"/>
              <a:t>Issue 7 </a:t>
            </a:r>
          </a:p>
          <a:p>
            <a:pPr marL="0" indent="0" algn="ctr" hangingPunct="1">
              <a:spcBef>
                <a:spcPts val="0"/>
              </a:spcBef>
              <a:buNone/>
            </a:pPr>
            <a:r>
              <a:rPr lang="en-US" sz="4500" dirty="0"/>
              <a:t>A Success! </a:t>
            </a:r>
          </a:p>
          <a:p>
            <a:pPr marL="0" indent="0" hangingPunct="1">
              <a:spcBef>
                <a:spcPts val="0"/>
              </a:spcBef>
              <a:buNone/>
            </a:pPr>
            <a:endParaRPr lang="en-US" sz="1800" dirty="0"/>
          </a:p>
          <a:p>
            <a:pPr marL="171450" lvl="1" indent="0" hangingPunct="1">
              <a:spcBef>
                <a:spcPts val="0"/>
              </a:spcBef>
              <a:buNone/>
            </a:pPr>
            <a:endParaRPr lang="en-US" sz="1500" dirty="0"/>
          </a:p>
          <a:p>
            <a:pPr hangingPunct="1">
              <a:spcBef>
                <a:spcPts val="0"/>
              </a:spcBef>
            </a:pPr>
            <a:endParaRPr lang="en-US" sz="1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0BE3B7-8D85-4DC7-A930-6469308E5BE0}" type="slidenum">
              <a:rPr lang="en-US" smtClean="0"/>
              <a:pPr/>
              <a:t>2</a:t>
            </a:fld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798" y="954168"/>
            <a:ext cx="3867149" cy="3867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148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91E39C9-2D61-41B8-AD0C-659F36639724}"/>
              </a:ext>
            </a:extLst>
          </p:cNvPr>
          <p:cNvSpPr txBox="1">
            <a:spLocks/>
          </p:cNvSpPr>
          <p:nvPr/>
        </p:nvSpPr>
        <p:spPr>
          <a:xfrm>
            <a:off x="2529735" y="302559"/>
            <a:ext cx="6272212" cy="32945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 hangingPunct="0"/>
            <a:r>
              <a:rPr lang="en-US" sz="1300" b="1" dirty="0">
                <a:solidFill>
                  <a:srgbClr val="C1D32F"/>
                </a:solidFill>
                <a:latin typeface="+mj-lt"/>
                <a:ea typeface="Arial"/>
                <a:cs typeface="Arial"/>
                <a:sym typeface="Arial"/>
              </a:rPr>
              <a:t>WHO WE ARE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868444"/>
            <a:ext cx="2800350" cy="20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04799" y="1220868"/>
            <a:ext cx="4770439" cy="3746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marR="0" indent="-17145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C1D32F"/>
              </a:buClr>
              <a:buSzPct val="100000"/>
              <a:buFont typeface="Wingdings" panose="05000000000000000000" pitchFamily="2" charset="2"/>
              <a:buChar char="§"/>
              <a:tabLst/>
              <a:defRPr sz="1600" b="0" i="0" u="none" strike="noStrike" cap="none" spc="0" baseline="0">
                <a:solidFill>
                  <a:srgbClr val="243D94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285750" marR="0" indent="-1143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E78834"/>
              </a:buClr>
              <a:buSzPct val="100000"/>
              <a:buFont typeface="Arial" panose="020B0604020202020204" pitchFamily="34" charset="0"/>
              <a:buChar char="•"/>
              <a:tabLst/>
              <a:defRPr sz="1300" b="0" i="0" u="none" strike="noStrike" cap="none" spc="0" baseline="0">
                <a:solidFill>
                  <a:srgbClr val="243D94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400050" marR="0" indent="-1143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  <a:tabLst/>
              <a:defRPr sz="1150" b="0" i="0" u="none" strike="noStrike" cap="none" spc="0" baseline="0">
                <a:solidFill>
                  <a:srgbClr val="243D94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514350" marR="0" indent="-1143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800" b="0" i="0" u="none" strike="noStrike" cap="none" spc="0" baseline="0">
                <a:solidFill>
                  <a:schemeClr val="bg2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1600" b="0" i="0" u="none" strike="noStrike" cap="none" spc="0" baseline="0">
                <a:solidFill>
                  <a:srgbClr val="243D94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/>
              <a:t>The Southwest Ohio Regional Transit Authority (SORTA)/Metro:</a:t>
            </a:r>
          </a:p>
          <a:p>
            <a:pPr hangingPunct="1"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Provides 13.5M passenger trips annually</a:t>
            </a:r>
          </a:p>
          <a:p>
            <a:pPr hangingPunct="1"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Serves Greater Cincinnati and Hamilton County with commuter service to Warren, Clermont and Butler Counties</a:t>
            </a:r>
          </a:p>
          <a:p>
            <a:pPr hangingPunct="1"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Operates Access </a:t>
            </a:r>
            <a:r>
              <a:rPr lang="en-US" sz="1800" dirty="0" err="1"/>
              <a:t>paratransit</a:t>
            </a:r>
            <a:r>
              <a:rPr lang="en-US" sz="1800" dirty="0"/>
              <a:t> service</a:t>
            </a:r>
          </a:p>
          <a:p>
            <a:pPr marL="171450" lvl="1" indent="0" hangingPunct="1">
              <a:spcBef>
                <a:spcPts val="0"/>
              </a:spcBef>
              <a:buNone/>
            </a:pPr>
            <a:endParaRPr lang="en-US" sz="1500" dirty="0"/>
          </a:p>
          <a:p>
            <a:pPr hangingPunct="1">
              <a:spcBef>
                <a:spcPts val="0"/>
              </a:spcBef>
            </a:pPr>
            <a:endParaRPr lang="en-US" sz="1800" dirty="0"/>
          </a:p>
        </p:txBody>
      </p:sp>
      <p:pic>
        <p:nvPicPr>
          <p:cNvPr id="1026" name="Picture 2" descr="J:\GRAPHICS\photos\Fleet photos - Crippen Aug2015\Accessoperato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5"/>
          <a:stretch/>
        </p:blipFill>
        <p:spPr bwMode="auto">
          <a:xfrm>
            <a:off x="5819775" y="2997598"/>
            <a:ext cx="2781300" cy="175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0BE3B7-8D85-4DC7-A930-6469308E5BE0}" type="slidenum">
              <a:rPr lang="en-US" smtClean="0"/>
              <a:pPr/>
              <a:t>3</a:t>
            </a:fld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94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91E39C9-2D61-41B8-AD0C-659F36639724}"/>
              </a:ext>
            </a:extLst>
          </p:cNvPr>
          <p:cNvSpPr txBox="1">
            <a:spLocks/>
          </p:cNvSpPr>
          <p:nvPr/>
        </p:nvSpPr>
        <p:spPr>
          <a:xfrm>
            <a:off x="2529735" y="302559"/>
            <a:ext cx="6272212" cy="32945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 hangingPunct="0"/>
            <a:r>
              <a:rPr lang="en-US" sz="1300" b="1" dirty="0">
                <a:solidFill>
                  <a:srgbClr val="C1D32F"/>
                </a:solidFill>
                <a:latin typeface="+mj-lt"/>
                <a:ea typeface="Arial"/>
                <a:cs typeface="Arial"/>
                <a:sym typeface="Arial"/>
              </a:rPr>
              <a:t>MAKING THE BUSINESS CASE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04799" y="954168"/>
            <a:ext cx="7924801" cy="3746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marR="0" indent="-17145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C1D32F"/>
              </a:buClr>
              <a:buSzPct val="100000"/>
              <a:buFont typeface="Wingdings" panose="05000000000000000000" pitchFamily="2" charset="2"/>
              <a:buChar char="§"/>
              <a:tabLst/>
              <a:defRPr sz="1600" b="0" i="0" u="none" strike="noStrike" cap="none" spc="0" baseline="0">
                <a:solidFill>
                  <a:srgbClr val="243D94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285750" marR="0" indent="-1143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E78834"/>
              </a:buClr>
              <a:buSzPct val="100000"/>
              <a:buFont typeface="Arial" panose="020B0604020202020204" pitchFamily="34" charset="0"/>
              <a:buChar char="•"/>
              <a:tabLst/>
              <a:defRPr sz="1300" b="0" i="0" u="none" strike="noStrike" cap="none" spc="0" baseline="0">
                <a:solidFill>
                  <a:srgbClr val="243D94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400050" marR="0" indent="-1143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  <a:tabLst/>
              <a:defRPr sz="1150" b="0" i="0" u="none" strike="noStrike" cap="none" spc="0" baseline="0">
                <a:solidFill>
                  <a:srgbClr val="243D94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514350" marR="0" indent="-1143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800" b="0" i="0" u="none" strike="noStrike" cap="none" spc="0" baseline="0">
                <a:solidFill>
                  <a:schemeClr val="bg2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1600" b="0" i="0" u="none" strike="noStrike" cap="none" spc="0" baseline="0">
                <a:solidFill>
                  <a:srgbClr val="243D94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Increasing costs related to aging fleet &amp; declining infrastructure </a:t>
            </a:r>
          </a:p>
          <a:p>
            <a:pPr hangingPunct="1"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Projected nearly $185M deficit over the next 10 years </a:t>
            </a:r>
          </a:p>
          <a:p>
            <a:pPr hangingPunct="1"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Facing route eliminations, decrease in frequency and more people unable to access jobs</a:t>
            </a:r>
          </a:p>
          <a:p>
            <a:pPr hangingPunct="1"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Needed to move from City income tax funding base to county sales tax funding model </a:t>
            </a:r>
          </a:p>
          <a:p>
            <a:pPr hangingPunct="1">
              <a:spcBef>
                <a:spcPts val="0"/>
              </a:spcBef>
            </a:pPr>
            <a:endParaRPr lang="en-US" sz="1800" dirty="0"/>
          </a:p>
          <a:p>
            <a:pPr hangingPunct="1">
              <a:spcBef>
                <a:spcPts val="0"/>
              </a:spcBef>
              <a:spcAft>
                <a:spcPts val="600"/>
              </a:spcAft>
            </a:pPr>
            <a:endParaRPr lang="en-US" sz="1800" dirty="0"/>
          </a:p>
          <a:p>
            <a:pPr hangingPunct="1">
              <a:spcBef>
                <a:spcPts val="0"/>
              </a:spcBef>
              <a:spcAft>
                <a:spcPts val="600"/>
              </a:spcAft>
            </a:pPr>
            <a:endParaRPr lang="en-US" sz="1800" dirty="0"/>
          </a:p>
          <a:p>
            <a:pPr marL="171450" lvl="1" indent="0" hangingPunct="1">
              <a:spcBef>
                <a:spcPts val="0"/>
              </a:spcBef>
              <a:buNone/>
            </a:pPr>
            <a:endParaRPr lang="en-US" sz="1500" dirty="0"/>
          </a:p>
          <a:p>
            <a:pPr hangingPunct="1">
              <a:spcBef>
                <a:spcPts val="0"/>
              </a:spcBef>
            </a:pPr>
            <a:endParaRPr lang="en-US" sz="1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0BE3B7-8D85-4DC7-A930-6469308E5BE0}" type="slidenum">
              <a:rPr lang="en-US" smtClean="0"/>
              <a:pPr/>
              <a:t>4</a:t>
            </a:fld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33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91E39C9-2D61-41B8-AD0C-659F36639724}"/>
              </a:ext>
            </a:extLst>
          </p:cNvPr>
          <p:cNvSpPr txBox="1">
            <a:spLocks/>
          </p:cNvSpPr>
          <p:nvPr/>
        </p:nvSpPr>
        <p:spPr>
          <a:xfrm>
            <a:off x="2529735" y="302559"/>
            <a:ext cx="6272212" cy="32945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 hangingPunct="0"/>
            <a:r>
              <a:rPr lang="en-US" sz="1300" b="1" dirty="0">
                <a:solidFill>
                  <a:srgbClr val="C1D32F"/>
                </a:solidFill>
                <a:latin typeface="+mj-lt"/>
                <a:ea typeface="Arial"/>
                <a:cs typeface="Arial"/>
                <a:sym typeface="Arial"/>
              </a:rPr>
              <a:t>HURDLES TO OVERCOME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505198" y="1257311"/>
            <a:ext cx="4552951" cy="3746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marR="0" indent="-17145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C1D32F"/>
              </a:buClr>
              <a:buSzPct val="100000"/>
              <a:buFont typeface="Wingdings" panose="05000000000000000000" pitchFamily="2" charset="2"/>
              <a:buChar char="§"/>
              <a:tabLst/>
              <a:defRPr sz="1600" b="0" i="0" u="none" strike="noStrike" cap="none" spc="0" baseline="0">
                <a:solidFill>
                  <a:srgbClr val="243D94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285750" marR="0" indent="-1143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E78834"/>
              </a:buClr>
              <a:buSzPct val="100000"/>
              <a:buFont typeface="Arial" panose="020B0604020202020204" pitchFamily="34" charset="0"/>
              <a:buChar char="•"/>
              <a:tabLst/>
              <a:defRPr sz="1300" b="0" i="0" u="none" strike="noStrike" cap="none" spc="0" baseline="0">
                <a:solidFill>
                  <a:srgbClr val="243D94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400050" marR="0" indent="-1143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  <a:tabLst/>
              <a:defRPr sz="1150" b="0" i="0" u="none" strike="noStrike" cap="none" spc="0" baseline="0">
                <a:solidFill>
                  <a:srgbClr val="243D94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514350" marR="0" indent="-1143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800" b="0" i="0" u="none" strike="noStrike" cap="none" spc="0" baseline="0">
                <a:solidFill>
                  <a:schemeClr val="bg2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1600" b="0" i="0" u="none" strike="noStrike" cap="none" spc="0" baseline="0">
                <a:solidFill>
                  <a:srgbClr val="243D94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>
              <a:spcBef>
                <a:spcPts val="0"/>
              </a:spcBef>
              <a:spcAft>
                <a:spcPts val="1200"/>
              </a:spcAft>
            </a:pPr>
            <a:r>
              <a:rPr lang="en-US" sz="2200" dirty="0"/>
              <a:t>Voters weary of streetcar</a:t>
            </a:r>
          </a:p>
          <a:p>
            <a:pPr hangingPunct="1">
              <a:spcBef>
                <a:spcPts val="0"/>
              </a:spcBef>
              <a:spcAft>
                <a:spcPts val="1200"/>
              </a:spcAft>
            </a:pPr>
            <a:r>
              <a:rPr lang="en-US" sz="2200" dirty="0"/>
              <a:t>Three previous failed levies</a:t>
            </a:r>
          </a:p>
          <a:p>
            <a:pPr hangingPunct="1">
              <a:spcBef>
                <a:spcPts val="0"/>
              </a:spcBef>
              <a:spcAft>
                <a:spcPts val="1200"/>
              </a:spcAft>
            </a:pPr>
            <a:r>
              <a:rPr lang="en-US" sz="2200" dirty="0"/>
              <a:t>Increase would make sales tax second highest in state at 7.8% </a:t>
            </a:r>
          </a:p>
          <a:p>
            <a:pPr hangingPunct="1">
              <a:spcBef>
                <a:spcPts val="0"/>
              </a:spcBef>
            </a:pPr>
            <a:endParaRPr lang="en-US" sz="2000" dirty="0"/>
          </a:p>
          <a:p>
            <a:pPr hangingPunct="1">
              <a:spcBef>
                <a:spcPts val="0"/>
              </a:spcBef>
              <a:spcAft>
                <a:spcPts val="600"/>
              </a:spcAft>
            </a:pPr>
            <a:endParaRPr lang="en-US" sz="2000" dirty="0"/>
          </a:p>
          <a:p>
            <a:pPr hangingPunct="1">
              <a:spcBef>
                <a:spcPts val="0"/>
              </a:spcBef>
              <a:spcAft>
                <a:spcPts val="600"/>
              </a:spcAft>
            </a:pPr>
            <a:endParaRPr lang="en-US" sz="1800" dirty="0"/>
          </a:p>
          <a:p>
            <a:pPr marL="171450" lvl="1" indent="0" hangingPunct="1">
              <a:spcBef>
                <a:spcPts val="0"/>
              </a:spcBef>
              <a:buNone/>
            </a:pPr>
            <a:endParaRPr lang="en-US" sz="1500" dirty="0"/>
          </a:p>
          <a:p>
            <a:pPr hangingPunct="1">
              <a:spcBef>
                <a:spcPts val="0"/>
              </a:spcBef>
            </a:pPr>
            <a:endParaRPr lang="en-US" sz="1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0BE3B7-8D85-4DC7-A930-6469308E5BE0}" type="slidenum">
              <a:rPr lang="en-US" smtClean="0"/>
              <a:pPr/>
              <a:t>5</a:t>
            </a:fld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1284218"/>
            <a:ext cx="1693534" cy="2230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783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91E39C9-2D61-41B8-AD0C-659F36639724}"/>
              </a:ext>
            </a:extLst>
          </p:cNvPr>
          <p:cNvSpPr txBox="1">
            <a:spLocks/>
          </p:cNvSpPr>
          <p:nvPr/>
        </p:nvSpPr>
        <p:spPr>
          <a:xfrm>
            <a:off x="2529735" y="302559"/>
            <a:ext cx="6272212" cy="32945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 hangingPunct="0"/>
            <a:r>
              <a:rPr lang="en-US" sz="1300" b="1" dirty="0">
                <a:solidFill>
                  <a:srgbClr val="C1D32F"/>
                </a:solidFill>
                <a:latin typeface="+mj-lt"/>
                <a:ea typeface="Arial"/>
                <a:cs typeface="Arial"/>
                <a:sym typeface="Arial"/>
              </a:rPr>
              <a:t>DEVELOPING THE PLAN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04799" y="1125618"/>
            <a:ext cx="5705476" cy="3746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marR="0" indent="-17145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C1D32F"/>
              </a:buClr>
              <a:buSzPct val="100000"/>
              <a:buFont typeface="Wingdings" panose="05000000000000000000" pitchFamily="2" charset="2"/>
              <a:buChar char="§"/>
              <a:tabLst/>
              <a:defRPr sz="1600" b="0" i="0" u="none" strike="noStrike" cap="none" spc="0" baseline="0">
                <a:solidFill>
                  <a:srgbClr val="243D94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285750" marR="0" indent="-1143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E78834"/>
              </a:buClr>
              <a:buSzPct val="100000"/>
              <a:buFont typeface="Arial" panose="020B0604020202020204" pitchFamily="34" charset="0"/>
              <a:buChar char="•"/>
              <a:tabLst/>
              <a:defRPr sz="1300" b="0" i="0" u="none" strike="noStrike" cap="none" spc="0" baseline="0">
                <a:solidFill>
                  <a:srgbClr val="243D94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400050" marR="0" indent="-1143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  <a:tabLst/>
              <a:defRPr sz="1150" b="0" i="0" u="none" strike="noStrike" cap="none" spc="0" baseline="0">
                <a:solidFill>
                  <a:srgbClr val="243D94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514350" marR="0" indent="-1143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800" b="0" i="0" u="none" strike="noStrike" cap="none" spc="0" baseline="0">
                <a:solidFill>
                  <a:schemeClr val="bg2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1600" b="0" i="0" u="none" strike="noStrike" cap="none" spc="0" baseline="0">
                <a:solidFill>
                  <a:srgbClr val="243D94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/>
              <a:t>In 2015, awareness campaign launched:</a:t>
            </a:r>
          </a:p>
          <a:p>
            <a:pPr hangingPunct="1"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Convened Metro Future Task Force</a:t>
            </a:r>
          </a:p>
          <a:p>
            <a:pPr hangingPunct="1"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Significant input from:</a:t>
            </a:r>
          </a:p>
          <a:p>
            <a:pPr lvl="2" hangingPunct="1"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Transportation and development consultants</a:t>
            </a:r>
          </a:p>
          <a:p>
            <a:pPr lvl="2" hangingPunct="1"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University of Cincinnati Economic Center analysis</a:t>
            </a:r>
          </a:p>
          <a:p>
            <a:pPr lvl="2" hangingPunct="1"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Surveys, focus groups, telephone research </a:t>
            </a:r>
          </a:p>
          <a:p>
            <a:pPr marL="171450" lvl="1" indent="0" hangingPunct="1">
              <a:spcBef>
                <a:spcPts val="0"/>
              </a:spcBef>
              <a:buNone/>
            </a:pPr>
            <a:endParaRPr lang="en-US" sz="15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76" y="954168"/>
            <a:ext cx="2261394" cy="265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2240919"/>
            <a:ext cx="2857500" cy="2902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0BE3B7-8D85-4DC7-A930-6469308E5BE0}" type="slidenum">
              <a:rPr lang="en-US" smtClean="0"/>
              <a:pPr/>
              <a:t>6</a:t>
            </a:fld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1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91E39C9-2D61-41B8-AD0C-659F36639724}"/>
              </a:ext>
            </a:extLst>
          </p:cNvPr>
          <p:cNvSpPr txBox="1">
            <a:spLocks/>
          </p:cNvSpPr>
          <p:nvPr/>
        </p:nvSpPr>
        <p:spPr>
          <a:xfrm>
            <a:off x="2529735" y="302559"/>
            <a:ext cx="6272212" cy="32945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 hangingPunct="0"/>
            <a:r>
              <a:rPr lang="en-US" sz="1300" b="1" dirty="0">
                <a:solidFill>
                  <a:srgbClr val="C1D32F"/>
                </a:solidFill>
                <a:latin typeface="+mj-lt"/>
                <a:ea typeface="Arial"/>
                <a:cs typeface="Arial"/>
                <a:sym typeface="Arial"/>
              </a:rPr>
              <a:t>MAKING THE BUSINESS CASE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04800" y="954168"/>
            <a:ext cx="5248276" cy="3746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marR="0" indent="-17145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C1D32F"/>
              </a:buClr>
              <a:buSzPct val="100000"/>
              <a:buFont typeface="Wingdings" panose="05000000000000000000" pitchFamily="2" charset="2"/>
              <a:buChar char="§"/>
              <a:tabLst/>
              <a:defRPr sz="1600" b="0" i="0" u="none" strike="noStrike" cap="none" spc="0" baseline="0">
                <a:solidFill>
                  <a:srgbClr val="243D94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285750" marR="0" indent="-1143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E78834"/>
              </a:buClr>
              <a:buSzPct val="100000"/>
              <a:buFont typeface="Arial" panose="020B0604020202020204" pitchFamily="34" charset="0"/>
              <a:buChar char="•"/>
              <a:tabLst/>
              <a:defRPr sz="1300" b="0" i="0" u="none" strike="noStrike" cap="none" spc="0" baseline="0">
                <a:solidFill>
                  <a:srgbClr val="243D94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400050" marR="0" indent="-1143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  <a:tabLst/>
              <a:defRPr sz="1150" b="0" i="0" u="none" strike="noStrike" cap="none" spc="0" baseline="0">
                <a:solidFill>
                  <a:srgbClr val="243D94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514350" marR="0" indent="-1143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800" b="0" i="0" u="none" strike="noStrike" cap="none" spc="0" baseline="0">
                <a:solidFill>
                  <a:schemeClr val="bg2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1600" b="0" i="0" u="none" strike="noStrike" cap="none" spc="0" baseline="0">
                <a:solidFill>
                  <a:srgbClr val="243D94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#1 in operational efficiency among peers, but near the bottom in public funding received </a:t>
            </a:r>
          </a:p>
          <a:p>
            <a:pPr hangingPunct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Robust transit is key for economic competitiveness to attract major employers &amp; retain talent</a:t>
            </a:r>
          </a:p>
          <a:p>
            <a:pPr hangingPunct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EY comprehensive review commissioned by Cincinnati Chamber &amp; CBC found that we are well managed, performs well when bench marked against peers and funding challenges are very real </a:t>
            </a:r>
          </a:p>
          <a:p>
            <a:pPr hangingPunct="1">
              <a:spcBef>
                <a:spcPts val="0"/>
              </a:spcBef>
            </a:pPr>
            <a:endParaRPr lang="en-US" sz="1800" dirty="0"/>
          </a:p>
          <a:p>
            <a:pPr hangingPunct="1">
              <a:spcBef>
                <a:spcPts val="0"/>
              </a:spcBef>
            </a:pPr>
            <a:endParaRPr lang="en-US" sz="1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423" y="1352550"/>
            <a:ext cx="3227352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0BE3B7-8D85-4DC7-A930-6469308E5BE0}" type="slidenum">
              <a:rPr lang="en-US" smtClean="0"/>
              <a:pPr/>
              <a:t>7</a:t>
            </a:fld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4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91E39C9-2D61-41B8-AD0C-659F36639724}"/>
              </a:ext>
            </a:extLst>
          </p:cNvPr>
          <p:cNvSpPr txBox="1">
            <a:spLocks/>
          </p:cNvSpPr>
          <p:nvPr/>
        </p:nvSpPr>
        <p:spPr>
          <a:xfrm>
            <a:off x="2529735" y="302559"/>
            <a:ext cx="6272212" cy="32945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 hangingPunct="0"/>
            <a:r>
              <a:rPr lang="en-US" sz="1300" b="1" dirty="0">
                <a:solidFill>
                  <a:srgbClr val="C1D32F"/>
                </a:solidFill>
                <a:latin typeface="+mj-lt"/>
                <a:ea typeface="Arial"/>
                <a:cs typeface="Arial"/>
                <a:sym typeface="Arial"/>
              </a:rPr>
              <a:t>COMMUNITY ENGAGEMENT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15956" y="1020843"/>
            <a:ext cx="4622744" cy="3746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marR="0" indent="-17145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C1D32F"/>
              </a:buClr>
              <a:buSzPct val="100000"/>
              <a:buFont typeface="Wingdings" panose="05000000000000000000" pitchFamily="2" charset="2"/>
              <a:buChar char="§"/>
              <a:tabLst/>
              <a:defRPr sz="1600" b="0" i="0" u="none" strike="noStrike" cap="none" spc="0" baseline="0">
                <a:solidFill>
                  <a:srgbClr val="243D94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285750" marR="0" indent="-1143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E78834"/>
              </a:buClr>
              <a:buSzPct val="100000"/>
              <a:buFont typeface="Arial" panose="020B0604020202020204" pitchFamily="34" charset="0"/>
              <a:buChar char="•"/>
              <a:tabLst/>
              <a:defRPr sz="1300" b="0" i="0" u="none" strike="noStrike" cap="none" spc="0" baseline="0">
                <a:solidFill>
                  <a:srgbClr val="243D94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400050" marR="0" indent="-1143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  <a:tabLst/>
              <a:defRPr sz="1150" b="0" i="0" u="none" strike="noStrike" cap="none" spc="0" baseline="0">
                <a:solidFill>
                  <a:srgbClr val="243D94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514350" marR="0" indent="-1143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800" b="0" i="0" u="none" strike="noStrike" cap="none" spc="0" baseline="0">
                <a:solidFill>
                  <a:schemeClr val="bg2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1600" b="0" i="0" u="none" strike="noStrike" cap="none" spc="0" baseline="0">
                <a:solidFill>
                  <a:srgbClr val="243D94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>
              <a:spcBef>
                <a:spcPts val="0"/>
              </a:spcBef>
              <a:spcAft>
                <a:spcPts val="600"/>
              </a:spcAft>
            </a:pPr>
            <a:r>
              <a:rPr lang="en-US" sz="1700" dirty="0"/>
              <a:t>Call-to-action: request presentations, provide feedback and email addresses for e-newsletter database</a:t>
            </a:r>
          </a:p>
          <a:p>
            <a:pPr hangingPunct="1">
              <a:spcBef>
                <a:spcPts val="0"/>
              </a:spcBef>
              <a:spcAft>
                <a:spcPts val="600"/>
              </a:spcAft>
            </a:pPr>
            <a:r>
              <a:rPr lang="en-US" sz="1700" dirty="0"/>
              <a:t>300+ community meetings and events:</a:t>
            </a:r>
          </a:p>
          <a:p>
            <a:pPr lvl="1" hangingPunct="1">
              <a:spcBef>
                <a:spcPts val="0"/>
              </a:spcBef>
              <a:spcAft>
                <a:spcPts val="600"/>
              </a:spcAft>
            </a:pPr>
            <a:r>
              <a:rPr lang="en-US" sz="1500" dirty="0"/>
              <a:t>Met with all 52 municipalities</a:t>
            </a:r>
          </a:p>
          <a:p>
            <a:pPr lvl="1" hangingPunct="1">
              <a:spcBef>
                <a:spcPts val="0"/>
              </a:spcBef>
              <a:spcAft>
                <a:spcPts val="600"/>
              </a:spcAft>
            </a:pPr>
            <a:r>
              <a:rPr lang="en-US" sz="1500" dirty="0"/>
              <a:t>Meetings with local and state elected officials</a:t>
            </a:r>
          </a:p>
          <a:p>
            <a:pPr lvl="1" hangingPunct="1">
              <a:spcBef>
                <a:spcPts val="0"/>
              </a:spcBef>
              <a:spcAft>
                <a:spcPts val="600"/>
              </a:spcAft>
            </a:pPr>
            <a:r>
              <a:rPr lang="en-US" sz="1500" dirty="0"/>
              <a:t>Community Coffee chats with CEO</a:t>
            </a:r>
          </a:p>
          <a:p>
            <a:pPr lvl="1" hangingPunct="1">
              <a:spcBef>
                <a:spcPts val="0"/>
              </a:spcBef>
              <a:spcAft>
                <a:spcPts val="600"/>
              </a:spcAft>
            </a:pPr>
            <a:r>
              <a:rPr lang="en-US" sz="1500" dirty="0"/>
              <a:t>Presentations &amp; listening sessions with civic organizations, churches, seniors, disability advocates and other social/cultural groups</a:t>
            </a:r>
          </a:p>
          <a:p>
            <a:pPr lvl="1" hangingPunct="1">
              <a:spcBef>
                <a:spcPts val="0"/>
              </a:spcBef>
            </a:pPr>
            <a:endParaRPr lang="en-US" sz="1500" dirty="0"/>
          </a:p>
          <a:p>
            <a:pPr marL="0" indent="0" hangingPunct="1">
              <a:spcBef>
                <a:spcPts val="0"/>
              </a:spcBef>
              <a:spcAft>
                <a:spcPts val="600"/>
              </a:spcAft>
              <a:buNone/>
            </a:pPr>
            <a:endParaRPr lang="en-US" sz="1800" dirty="0"/>
          </a:p>
          <a:p>
            <a:pPr marL="0" indent="0" hangingPunct="1">
              <a:spcBef>
                <a:spcPts val="0"/>
              </a:spcBef>
              <a:buNone/>
            </a:pPr>
            <a:endParaRPr lang="en-US" sz="1800" dirty="0"/>
          </a:p>
        </p:txBody>
      </p:sp>
      <p:pic>
        <p:nvPicPr>
          <p:cNvPr id="2050" name="Picture 2" descr="J:\GRAPHICS\photos\2018 Photos\Reinventing Metro Outreach\RM Community Meeting Blue Ash\20180507_1837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6"/>
          <a:stretch/>
        </p:blipFill>
        <p:spPr bwMode="auto">
          <a:xfrm rot="21417052">
            <a:off x="5000624" y="847725"/>
            <a:ext cx="3972523" cy="253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0BE3B7-8D85-4DC7-A930-6469308E5BE0}" type="slidenum">
              <a:rPr lang="en-US" smtClean="0"/>
              <a:pPr/>
              <a:t>8</a:t>
            </a:fld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6146" name="Picture 2" descr="J:\GRAPHICS\photos\Women on the Move\WOM\IMG_077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/>
          <a:stretch/>
        </p:blipFill>
        <p:spPr bwMode="auto">
          <a:xfrm rot="373011">
            <a:off x="5677747" y="2824164"/>
            <a:ext cx="3124200" cy="218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33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91E39C9-2D61-41B8-AD0C-659F36639724}"/>
              </a:ext>
            </a:extLst>
          </p:cNvPr>
          <p:cNvSpPr txBox="1">
            <a:spLocks/>
          </p:cNvSpPr>
          <p:nvPr/>
        </p:nvSpPr>
        <p:spPr>
          <a:xfrm>
            <a:off x="2529735" y="302559"/>
            <a:ext cx="6272212" cy="32945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 hangingPunct="0"/>
            <a:r>
              <a:rPr lang="en-US" sz="1300" b="1" dirty="0">
                <a:solidFill>
                  <a:srgbClr val="C1D32F"/>
                </a:solidFill>
                <a:latin typeface="+mj-lt"/>
                <a:ea typeface="Arial"/>
                <a:cs typeface="Arial"/>
                <a:sym typeface="Arial"/>
              </a:rPr>
              <a:t>DIGITAL PRESENCE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04799" y="834468"/>
            <a:ext cx="8757220" cy="3746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marR="0" indent="-17145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C1D32F"/>
              </a:buClr>
              <a:buSzPct val="100000"/>
              <a:buFont typeface="Wingdings" panose="05000000000000000000" pitchFamily="2" charset="2"/>
              <a:buChar char="§"/>
              <a:tabLst/>
              <a:defRPr sz="1600" b="0" i="0" u="none" strike="noStrike" cap="none" spc="0" baseline="0">
                <a:solidFill>
                  <a:srgbClr val="243D94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285750" marR="0" indent="-1143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E78834"/>
              </a:buClr>
              <a:buSzPct val="100000"/>
              <a:buFont typeface="Arial" panose="020B0604020202020204" pitchFamily="34" charset="0"/>
              <a:buChar char="•"/>
              <a:tabLst/>
              <a:defRPr sz="1300" b="0" i="0" u="none" strike="noStrike" cap="none" spc="0" baseline="0">
                <a:solidFill>
                  <a:srgbClr val="243D94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400050" marR="0" indent="-1143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  <a:tabLst/>
              <a:defRPr sz="1150" b="0" i="0" u="none" strike="noStrike" cap="none" spc="0" baseline="0">
                <a:solidFill>
                  <a:srgbClr val="243D94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514350" marR="0" indent="-1143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800" b="0" i="0" u="none" strike="noStrike" cap="none" spc="0" baseline="0">
                <a:solidFill>
                  <a:schemeClr val="bg2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1600" b="0" i="0" u="none" strike="noStrike" cap="none" spc="0" baseline="0">
                <a:solidFill>
                  <a:srgbClr val="243D94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>
              <a:spcBef>
                <a:spcPts val="0"/>
              </a:spcBef>
            </a:pPr>
            <a:r>
              <a:rPr lang="en-US" dirty="0"/>
              <a:t>Established ReinventingMetro.com website as source for latest info</a:t>
            </a:r>
          </a:p>
          <a:p>
            <a:pPr hangingPunct="1">
              <a:spcBef>
                <a:spcPts val="0"/>
              </a:spcBef>
            </a:pPr>
            <a:r>
              <a:rPr lang="en-US" dirty="0"/>
              <a:t>Launched social media campaign using #</a:t>
            </a:r>
            <a:r>
              <a:rPr lang="en-US" dirty="0" err="1"/>
              <a:t>ReinventingMetro</a:t>
            </a:r>
            <a:endParaRPr lang="en-US" dirty="0"/>
          </a:p>
          <a:p>
            <a:pPr hangingPunct="1">
              <a:spcBef>
                <a:spcPts val="0"/>
              </a:spcBef>
            </a:pPr>
            <a:r>
              <a:rPr lang="en-US" dirty="0"/>
              <a:t>Created customer video testimonials</a:t>
            </a:r>
          </a:p>
          <a:p>
            <a:pPr hangingPunct="1">
              <a:spcBef>
                <a:spcPts val="0"/>
              </a:spcBef>
            </a:pPr>
            <a:r>
              <a:rPr lang="en-US" dirty="0"/>
              <a:t>Brochures, </a:t>
            </a:r>
            <a:r>
              <a:rPr lang="en-US" dirty="0" err="1"/>
              <a:t>infographics</a:t>
            </a:r>
            <a:r>
              <a:rPr lang="en-US" dirty="0"/>
              <a:t>, direct mailer to 150K residents, leave behinds, etc.</a:t>
            </a:r>
          </a:p>
          <a:p>
            <a:pPr hangingPunct="1">
              <a:spcBef>
                <a:spcPts val="0"/>
              </a:spcBef>
            </a:pP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870" y="2048800"/>
            <a:ext cx="3677891" cy="1317537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841" y="3366337"/>
            <a:ext cx="3672921" cy="1411287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10" y="2278106"/>
            <a:ext cx="2889250" cy="2176463"/>
          </a:xfrm>
          <a:prstGeom prst="rect">
            <a:avLst/>
          </a:prstGeom>
          <a:ln w="3175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0BE3B7-8D85-4DC7-A930-6469308E5BE0}" type="slidenum">
              <a:rPr lang="en-US" smtClean="0"/>
              <a:pPr/>
              <a:t>9</a:t>
            </a:fld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54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REINVENTING METRO COLORS">
      <a:dk1>
        <a:srgbClr val="243D94"/>
      </a:dk1>
      <a:lt1>
        <a:srgbClr val="FFFFFF"/>
      </a:lt1>
      <a:dk2>
        <a:srgbClr val="C1D32F"/>
      </a:dk2>
      <a:lt2>
        <a:srgbClr val="A7A7A7"/>
      </a:lt2>
      <a:accent1>
        <a:srgbClr val="C1D32F"/>
      </a:accent1>
      <a:accent2>
        <a:srgbClr val="E78834"/>
      </a:accent2>
      <a:accent3>
        <a:srgbClr val="2A75AF"/>
      </a:accent3>
      <a:accent4>
        <a:srgbClr val="D9E482"/>
      </a:accent4>
      <a:accent5>
        <a:srgbClr val="F0B785"/>
      </a:accent5>
      <a:accent6>
        <a:srgbClr val="71ADDC"/>
      </a:accent6>
      <a:hlink>
        <a:srgbClr val="2A75AF"/>
      </a:hlink>
      <a:folHlink>
        <a:srgbClr val="E78834"/>
      </a:folHlink>
    </a:clrScheme>
    <a:fontScheme name="Montserrat">
      <a:majorFont>
        <a:latin typeface="Montserrat ExtraBold"/>
        <a:ea typeface="Helvetica"/>
        <a:cs typeface="Helvetica"/>
      </a:majorFont>
      <a:minorFont>
        <a:latin typeface="Montserrat Semibold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19600</TotalTime>
  <Words>667</Words>
  <Application>Microsoft Office PowerPoint</Application>
  <PresentationFormat>On-screen Show (16:9)</PresentationFormat>
  <Paragraphs>132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Montserrat Bold</vt:lpstr>
      <vt:lpstr>Montserrat Semibold</vt:lpstr>
      <vt:lpstr>Montserrat ExtraBold</vt:lpstr>
      <vt:lpstr>Calibri</vt:lpstr>
      <vt:lpstr>Arial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ADDITIONAL QUESTIONS?  CONTACT 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REINVENTING METRO PPT TEMPLATE</dc:title>
  <dc:creator>AFFIRM AGENCY;Mark Samaan</dc:creator>
  <cp:lastModifiedBy>Brandy L. Jones</cp:lastModifiedBy>
  <cp:revision>246</cp:revision>
  <cp:lastPrinted>2021-02-18T16:53:56Z</cp:lastPrinted>
  <dcterms:modified xsi:type="dcterms:W3CDTF">2022-07-11T19:08:12Z</dcterms:modified>
</cp:coreProperties>
</file>